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3.xml" ContentType="application/vnd.openxmlformats-officedocument.presentationml.notesSlide+xml"/>
  <Override PartName="/ppt/tags/tag23.xml" ContentType="application/vnd.openxmlformats-officedocument.presentationml.tags+xml"/>
  <Override PartName="/ppt/notesSlides/notesSlide4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5.xml" ContentType="application/vnd.openxmlformats-officedocument.presentationml.notesSlide+xml"/>
  <Override PartName="/ppt/tags/tag28.xml" ContentType="application/vnd.openxmlformats-officedocument.presentationml.tags+xml"/>
  <Override PartName="/ppt/notesSlides/notesSlide6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7.xml" ContentType="application/vnd.openxmlformats-officedocument.presentationml.notesSlide+xml"/>
  <Override PartName="/ppt/tags/tag31.xml" ContentType="application/vnd.openxmlformats-officedocument.presentationml.tags+xml"/>
  <Override PartName="/ppt/notesSlides/notesSlide8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9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0.xml" ContentType="application/vnd.openxmlformats-officedocument.presentationml.notesSlide+xml"/>
  <Override PartName="/ppt/tags/tag46.xml" ContentType="application/vnd.openxmlformats-officedocument.presentationml.tags+xml"/>
  <Override PartName="/ppt/notesSlides/notesSlide11.xml" ContentType="application/vnd.openxmlformats-officedocument.presentationml.notesSlide+xml"/>
  <Override PartName="/ppt/tags/tag47.xml" ContentType="application/vnd.openxmlformats-officedocument.presentationml.tags+xml"/>
  <Override PartName="/ppt/notesSlides/notesSlide12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69.xml" ContentType="application/vnd.openxmlformats-officedocument.presentationml.tags+xml"/>
  <Override PartName="/ppt/notesSlides/notesSlide13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14.xml" ContentType="application/vnd.openxmlformats-officedocument.presentationml.notesSlide+xml"/>
  <Override PartName="/ppt/tags/tag82.xml" ContentType="application/vnd.openxmlformats-officedocument.presentationml.tags+xml"/>
  <Override PartName="/ppt/notesSlides/notesSlide15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16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notesSlides/notesSlide17.xml" ContentType="application/vnd.openxmlformats-officedocument.presentationml.notesSlide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0" r:id="rId4"/>
  </p:sldMasterIdLst>
  <p:notesMasterIdLst>
    <p:notesMasterId r:id="rId35"/>
  </p:notesMasterIdLst>
  <p:handoutMasterIdLst>
    <p:handoutMasterId r:id="rId36"/>
  </p:handoutMasterIdLst>
  <p:sldIdLst>
    <p:sldId id="2147469057" r:id="rId5"/>
    <p:sldId id="2147469550" r:id="rId6"/>
    <p:sldId id="2147469555" r:id="rId7"/>
    <p:sldId id="2147469559" r:id="rId8"/>
    <p:sldId id="2134808756" r:id="rId9"/>
    <p:sldId id="273" r:id="rId10"/>
    <p:sldId id="2134808762" r:id="rId11"/>
    <p:sldId id="274" r:id="rId12"/>
    <p:sldId id="268" r:id="rId13"/>
    <p:sldId id="270" r:id="rId14"/>
    <p:sldId id="2147469121" r:id="rId15"/>
    <p:sldId id="265" r:id="rId16"/>
    <p:sldId id="2147469551" r:id="rId17"/>
    <p:sldId id="2147469558" r:id="rId18"/>
    <p:sldId id="2147469400" r:id="rId19"/>
    <p:sldId id="2147469421" r:id="rId20"/>
    <p:sldId id="2147469423" r:id="rId21"/>
    <p:sldId id="2147469557" r:id="rId22"/>
    <p:sldId id="2147469422" r:id="rId23"/>
    <p:sldId id="2147469436" r:id="rId24"/>
    <p:sldId id="2147469413" r:id="rId25"/>
    <p:sldId id="2147469412" r:id="rId26"/>
    <p:sldId id="2147469426" r:id="rId27"/>
    <p:sldId id="2147469427" r:id="rId28"/>
    <p:sldId id="2147469556" r:id="rId29"/>
    <p:sldId id="2147469424" r:id="rId30"/>
    <p:sldId id="2147469425" r:id="rId31"/>
    <p:sldId id="2147469429" r:id="rId32"/>
    <p:sldId id="2147469389" r:id="rId33"/>
    <p:sldId id="2147469552" r:id="rId34"/>
  </p:sldIdLst>
  <p:sldSz cx="12192000" cy="6858000"/>
  <p:notesSz cx="6858000" cy="9144000"/>
  <p:custDataLst>
    <p:tags r:id="rId37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4D0D7FA-E4E5-4FD4-8D7B-27EAFA0D015D}">
          <p14:sldIdLst>
            <p14:sldId id="2147469057"/>
            <p14:sldId id="2147469550"/>
            <p14:sldId id="2147469555"/>
          </p14:sldIdLst>
        </p14:section>
        <p14:section name="What we do?" id="{EC018CDF-F6EB-45D0-A483-1BFEA460FE8C}">
          <p14:sldIdLst>
            <p14:sldId id="2147469559"/>
            <p14:sldId id="2134808756"/>
            <p14:sldId id="273"/>
            <p14:sldId id="2134808762"/>
            <p14:sldId id="274"/>
            <p14:sldId id="268"/>
            <p14:sldId id="270"/>
            <p14:sldId id="2147469121"/>
            <p14:sldId id="265"/>
            <p14:sldId id="2147469551"/>
          </p14:sldIdLst>
        </p14:section>
        <p14:section name="Energy storage as a trading asset" id="{2130A07D-2652-4294-96E9-D5E3CFDFC730}">
          <p14:sldIdLst>
            <p14:sldId id="2147469558"/>
            <p14:sldId id="2147469400"/>
            <p14:sldId id="2147469421"/>
            <p14:sldId id="2147469423"/>
          </p14:sldIdLst>
        </p14:section>
        <p14:section name="Price forecasting for market participation" id="{C76837A0-EEE9-4C8C-8986-FD5491048BE3}">
          <p14:sldIdLst>
            <p14:sldId id="2147469557"/>
            <p14:sldId id="2147469422"/>
            <p14:sldId id="2147469436"/>
            <p14:sldId id="2147469413"/>
            <p14:sldId id="2147469412"/>
            <p14:sldId id="2147469426"/>
            <p14:sldId id="2147469427"/>
          </p14:sldIdLst>
        </p14:section>
        <p14:section name="Translating forecast quality into revenue" id="{994754B3-6D4A-4B4E-9840-D44A9B9F9BCB}">
          <p14:sldIdLst>
            <p14:sldId id="2147469556"/>
            <p14:sldId id="2147469424"/>
            <p14:sldId id="2147469425"/>
            <p14:sldId id="2147469429"/>
          </p14:sldIdLst>
        </p14:section>
        <p14:section name="Conclusion" id="{ECCBB30F-60A1-41D0-A999-0D002EB5BA03}">
          <p14:sldIdLst>
            <p14:sldId id="2147469389"/>
            <p14:sldId id="214746955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FAA9313-DF6A-D702-F231-18E401CF8C88}" name="Sebastian Horlemann" initials="" userId="S::sebastian.horlemann@forrs.de::4f653778-f7e1-4501-a9b8-1b385a078c38" providerId="AD"/>
  <p188:author id="{0008376D-C14E-5A7B-B695-433FD54850A7}" name="Daryna Honcharuk" initials="DH" userId="S::daryna.honcharuk@forrs.de::bba7a3cc-3de3-466d-bbb3-7c33941a35fb" providerId="AD"/>
  <p188:author id="{A539DED3-2BE5-0871-0F5B-C2238BBAF9F8}" name="Jasper Aeschlimann" initials="JA" userId="S::jasper.aeschlimann@forrs.de::5c83fb96-e340-4390-93e6-c84a6031b3d8" providerId="AD"/>
  <p188:author id="{74354ADC-2CEB-8E09-A03B-C5B9A7B1F85E}" name="Josie Oetjen" initials="JO" userId="S::josie.oetjen@forrs.de::f0db33a4-fadf-4f03-8298-0189390d8cf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Helle Formatvorlage 1 - Akz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5340"/>
  </p:normalViewPr>
  <p:slideViewPr>
    <p:cSldViewPr>
      <p:cViewPr varScale="1">
        <p:scale>
          <a:sx n="121" d="100"/>
          <a:sy n="121" d="100"/>
        </p:scale>
        <p:origin x="2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8" d="100"/>
          <a:sy n="58" d="100"/>
        </p:scale>
        <p:origin x="2386" y="58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824172314187327E-3"/>
          <c:y val="1.1999823780709707E-2"/>
          <c:w val="0.99331758276858129"/>
          <c:h val="0.74021685412237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Staff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C02-4EFA-8298-4A87EBDC3D2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C02-4EFA-8298-4A87EBDC3D2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C02-4EFA-8298-4A87EBDC3D2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0B6-4F7A-9AF5-FC6FBD7E3A61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0B6-4F7A-9AF5-FC6FBD7E3A61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C02-4EFA-8298-4A87EBDC3D20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61BD-49ED-B9E6-DEF16A3A6F0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FFFFFF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2026*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19</c:v>
                </c:pt>
                <c:pt idx="1">
                  <c:v>26</c:v>
                </c:pt>
                <c:pt idx="2">
                  <c:v>33</c:v>
                </c:pt>
                <c:pt idx="3">
                  <c:v>45</c:v>
                </c:pt>
                <c:pt idx="4">
                  <c:v>68</c:v>
                </c:pt>
                <c:pt idx="5">
                  <c:v>87</c:v>
                </c:pt>
                <c:pt idx="6">
                  <c:v>95</c:v>
                </c:pt>
                <c:pt idx="7">
                  <c:v>100</c:v>
                </c:pt>
                <c:pt idx="8">
                  <c:v>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C02-4EFA-8298-4A87EBDC3D2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79"/>
        <c:axId val="15563840"/>
        <c:axId val="578042080"/>
      </c:barChart>
      <c:catAx>
        <c:axId val="15563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8042080"/>
        <c:crosses val="autoZero"/>
        <c:auto val="1"/>
        <c:lblAlgn val="ctr"/>
        <c:lblOffset val="100"/>
        <c:noMultiLvlLbl val="0"/>
      </c:catAx>
      <c:valAx>
        <c:axId val="5780420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563840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509612-F195-48B0-96C3-1A8993329A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487532-8D92-4D73-93B6-74C0254BAE2A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1599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68132" y="395536"/>
            <a:ext cx="6321736" cy="3555976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268132" y="4283968"/>
            <a:ext cx="6321736" cy="424847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Tx/>
              <a:buNone/>
            </a:pPr>
            <a:r>
              <a:rPr lang="de-DE" dirty="0"/>
              <a:t>Mastertextformat bearbeiten</a:t>
            </a:r>
          </a:p>
          <a:p>
            <a:pPr marL="216000" lvl="1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dirty="0"/>
              <a:t>Zweite Ebene</a:t>
            </a:r>
          </a:p>
          <a:p>
            <a:pPr marL="432000" lvl="2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dirty="0"/>
              <a:t>Dritte Ebene</a:t>
            </a:r>
          </a:p>
          <a:p>
            <a:pPr marL="648000" lvl="3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dirty="0"/>
              <a:t>Vierte Ebene</a:t>
            </a:r>
          </a:p>
          <a:p>
            <a:pPr marL="864000" lvl="4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dirty="0"/>
              <a:t>Fünfte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6172199" y="8685213"/>
            <a:ext cx="684213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F1FFB-ACE1-4EDC-8FCD-E231EE88F35B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2851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de-DE" sz="1200" kern="1200" dirty="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de-DE" sz="1200" kern="1200" dirty="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de-DE" sz="1200" kern="1200" dirty="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de-DE" sz="1200" kern="1200" dirty="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de-DE" sz="1200" kern="1200" dirty="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68288" y="395288"/>
            <a:ext cx="6321425" cy="3556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F1FFB-ACE1-4EDC-8FCD-E231EE88F35B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2441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68288" y="395288"/>
            <a:ext cx="6321425" cy="3556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F1FFB-ACE1-4EDC-8FCD-E231EE88F35B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3798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68288" y="395288"/>
            <a:ext cx="6321425" cy="3556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F1FFB-ACE1-4EDC-8FCD-E231EE88F35B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3380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68288" y="395288"/>
            <a:ext cx="6321425" cy="3556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F1FFB-ACE1-4EDC-8FCD-E231EE88F35B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82935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68288" y="395288"/>
            <a:ext cx="6321425" cy="3556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F1FFB-ACE1-4EDC-8FCD-E231EE88F35B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6667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8288" y="395288"/>
            <a:ext cx="6321425" cy="3556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F1FFB-ACE1-4EDC-8FCD-E231EE88F35B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2862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68288" y="395288"/>
            <a:ext cx="6321425" cy="3556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F1FFB-ACE1-4EDC-8FCD-E231EE88F35B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6667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68288" y="395288"/>
            <a:ext cx="6321425" cy="3556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F1FFB-ACE1-4EDC-8FCD-E231EE88F35B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66678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428DE-F3A7-093A-6431-C019BFAF2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3985618-7FCD-69CC-766B-7AB66670DF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68288" y="395288"/>
            <a:ext cx="6321425" cy="3556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C823C89-E7C6-468C-F311-2DA6B444E3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7027C68-334E-A73D-E349-489CEA0BDC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F1FFB-ACE1-4EDC-8FCD-E231EE88F35B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11913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7B86C-4FD1-6060-2FC5-ADBE2FE29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AA9663E-49AB-2C27-3215-7C0E9CFE80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68288" y="395288"/>
            <a:ext cx="6321425" cy="3556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53DB731-58D4-DF9C-17D5-43103C5A2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132" y="4283968"/>
            <a:ext cx="6321736" cy="4248472"/>
          </a:xfr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25CBA4-10C3-58C0-8747-BF492828FE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F1FFB-ACE1-4EDC-8FCD-E231EE88F35B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3807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4CEA0-F69E-9797-556D-886EDDAF3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3C8040A-AADF-6723-DC7A-0E11BEC7F6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68288" y="395288"/>
            <a:ext cx="6321425" cy="3556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EE02183-C979-BB9D-EBB2-49F22C8D6B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93E67BB-8F28-32EB-88BC-3374777217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F1FFB-ACE1-4EDC-8FCD-E231EE88F35B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7450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68288" y="395288"/>
            <a:ext cx="6321425" cy="3556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F1FFB-ACE1-4EDC-8FCD-E231EE88F35B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1064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68288" y="395288"/>
            <a:ext cx="6321425" cy="3556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F1FFB-ACE1-4EDC-8FCD-E231EE88F35B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6667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68288" y="395288"/>
            <a:ext cx="6321425" cy="3556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F1FFB-ACE1-4EDC-8FCD-E231EE88F35B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6565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68288" y="395288"/>
            <a:ext cx="6321425" cy="3556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F1FFB-ACE1-4EDC-8FCD-E231EE88F35B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9103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68288" y="395288"/>
            <a:ext cx="6321425" cy="3556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F1FFB-ACE1-4EDC-8FCD-E231EE88F35B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7343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68288" y="395288"/>
            <a:ext cx="6321425" cy="3556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F1FFB-ACE1-4EDC-8FCD-E231EE88F35B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4707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68288" y="395288"/>
            <a:ext cx="6321425" cy="3556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F1FFB-ACE1-4EDC-8FCD-E231EE88F35B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3037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3CC1718-490C-4D68-AA29-732981C1607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063552" y="-27384"/>
            <a:ext cx="10153129" cy="6912769"/>
          </a:xfrm>
          <a:custGeom>
            <a:avLst/>
            <a:gdLst>
              <a:gd name="connsiteX0" fmla="*/ 0 w 6832600"/>
              <a:gd name="connsiteY0" fmla="*/ 1109813 h 1109813"/>
              <a:gd name="connsiteX1" fmla="*/ 0 w 6832600"/>
              <a:gd name="connsiteY1" fmla="*/ 0 h 1109813"/>
              <a:gd name="connsiteX2" fmla="*/ 6832600 w 6832600"/>
              <a:gd name="connsiteY2" fmla="*/ 1109813 h 1109813"/>
              <a:gd name="connsiteX3" fmla="*/ 0 w 6832600"/>
              <a:gd name="connsiteY3" fmla="*/ 1109813 h 1109813"/>
              <a:gd name="connsiteX0" fmla="*/ 0 w 6921500"/>
              <a:gd name="connsiteY0" fmla="*/ 6227913 h 6227913"/>
              <a:gd name="connsiteX1" fmla="*/ 88900 w 6921500"/>
              <a:gd name="connsiteY1" fmla="*/ 0 h 6227913"/>
              <a:gd name="connsiteX2" fmla="*/ 6921500 w 6921500"/>
              <a:gd name="connsiteY2" fmla="*/ 1109813 h 6227913"/>
              <a:gd name="connsiteX3" fmla="*/ 0 w 6921500"/>
              <a:gd name="connsiteY3" fmla="*/ 6227913 h 6227913"/>
              <a:gd name="connsiteX0" fmla="*/ 0 w 11061700"/>
              <a:gd name="connsiteY0" fmla="*/ 6227913 h 6227913"/>
              <a:gd name="connsiteX1" fmla="*/ 88900 w 11061700"/>
              <a:gd name="connsiteY1" fmla="*/ 0 h 6227913"/>
              <a:gd name="connsiteX2" fmla="*/ 11061700 w 11061700"/>
              <a:gd name="connsiteY2" fmla="*/ 6202513 h 6227913"/>
              <a:gd name="connsiteX3" fmla="*/ 0 w 11061700"/>
              <a:gd name="connsiteY3" fmla="*/ 6227913 h 6227913"/>
              <a:gd name="connsiteX0" fmla="*/ 0 w 12019643"/>
              <a:gd name="connsiteY0" fmla="*/ 6227913 h 6227913"/>
              <a:gd name="connsiteX1" fmla="*/ 88900 w 12019643"/>
              <a:gd name="connsiteY1" fmla="*/ 0 h 6227913"/>
              <a:gd name="connsiteX2" fmla="*/ 12019643 w 12019643"/>
              <a:gd name="connsiteY2" fmla="*/ 6202513 h 6227913"/>
              <a:gd name="connsiteX3" fmla="*/ 0 w 12019643"/>
              <a:gd name="connsiteY3" fmla="*/ 6227913 h 6227913"/>
              <a:gd name="connsiteX0" fmla="*/ 0 w 12222843"/>
              <a:gd name="connsiteY0" fmla="*/ 6227913 h 6227913"/>
              <a:gd name="connsiteX1" fmla="*/ 292100 w 12222843"/>
              <a:gd name="connsiteY1" fmla="*/ 0 h 6227913"/>
              <a:gd name="connsiteX2" fmla="*/ 12222843 w 12222843"/>
              <a:gd name="connsiteY2" fmla="*/ 6202513 h 6227913"/>
              <a:gd name="connsiteX3" fmla="*/ 0 w 12222843"/>
              <a:gd name="connsiteY3" fmla="*/ 6227913 h 6227913"/>
              <a:gd name="connsiteX0" fmla="*/ 0 w 12222843"/>
              <a:gd name="connsiteY0" fmla="*/ 6910085 h 6910085"/>
              <a:gd name="connsiteX1" fmla="*/ 12179300 w 12222843"/>
              <a:gd name="connsiteY1" fmla="*/ 0 h 6910085"/>
              <a:gd name="connsiteX2" fmla="*/ 12222843 w 12222843"/>
              <a:gd name="connsiteY2" fmla="*/ 6884685 h 6910085"/>
              <a:gd name="connsiteX3" fmla="*/ 0 w 12222843"/>
              <a:gd name="connsiteY3" fmla="*/ 6910085 h 6910085"/>
              <a:gd name="connsiteX0" fmla="*/ 0 w 6707415"/>
              <a:gd name="connsiteY0" fmla="*/ 6895570 h 6895570"/>
              <a:gd name="connsiteX1" fmla="*/ 6663872 w 6707415"/>
              <a:gd name="connsiteY1" fmla="*/ 0 h 6895570"/>
              <a:gd name="connsiteX2" fmla="*/ 6707415 w 6707415"/>
              <a:gd name="connsiteY2" fmla="*/ 6884685 h 6895570"/>
              <a:gd name="connsiteX3" fmla="*/ 0 w 6707415"/>
              <a:gd name="connsiteY3" fmla="*/ 6895570 h 6895570"/>
              <a:gd name="connsiteX0" fmla="*/ 0 w 6707415"/>
              <a:gd name="connsiteY0" fmla="*/ 6895570 h 6895570"/>
              <a:gd name="connsiteX1" fmla="*/ 4528458 w 6707415"/>
              <a:gd name="connsiteY1" fmla="*/ 658586 h 6895570"/>
              <a:gd name="connsiteX2" fmla="*/ 6663872 w 6707415"/>
              <a:gd name="connsiteY2" fmla="*/ 0 h 6895570"/>
              <a:gd name="connsiteX3" fmla="*/ 6707415 w 6707415"/>
              <a:gd name="connsiteY3" fmla="*/ 6884685 h 6895570"/>
              <a:gd name="connsiteX4" fmla="*/ 0 w 6707415"/>
              <a:gd name="connsiteY4" fmla="*/ 6895570 h 6895570"/>
              <a:gd name="connsiteX0" fmla="*/ 0 w 6707415"/>
              <a:gd name="connsiteY0" fmla="*/ 6895570 h 6895570"/>
              <a:gd name="connsiteX1" fmla="*/ 3120572 w 6707415"/>
              <a:gd name="connsiteY1" fmla="*/ 78014 h 6895570"/>
              <a:gd name="connsiteX2" fmla="*/ 6663872 w 6707415"/>
              <a:gd name="connsiteY2" fmla="*/ 0 h 6895570"/>
              <a:gd name="connsiteX3" fmla="*/ 6707415 w 6707415"/>
              <a:gd name="connsiteY3" fmla="*/ 6884685 h 6895570"/>
              <a:gd name="connsiteX4" fmla="*/ 0 w 6707415"/>
              <a:gd name="connsiteY4" fmla="*/ 6895570 h 6895570"/>
              <a:gd name="connsiteX0" fmla="*/ 0 w 6707415"/>
              <a:gd name="connsiteY0" fmla="*/ 6895570 h 6895570"/>
              <a:gd name="connsiteX1" fmla="*/ 3120572 w 6707415"/>
              <a:gd name="connsiteY1" fmla="*/ 78014 h 6895570"/>
              <a:gd name="connsiteX2" fmla="*/ 6663872 w 6707415"/>
              <a:gd name="connsiteY2" fmla="*/ 0 h 6895570"/>
              <a:gd name="connsiteX3" fmla="*/ 6707415 w 6707415"/>
              <a:gd name="connsiteY3" fmla="*/ 6884685 h 6895570"/>
              <a:gd name="connsiteX4" fmla="*/ 0 w 6707415"/>
              <a:gd name="connsiteY4" fmla="*/ 6895570 h 6895570"/>
              <a:gd name="connsiteX0" fmla="*/ 0 w 6707415"/>
              <a:gd name="connsiteY0" fmla="*/ 6895570 h 6895570"/>
              <a:gd name="connsiteX1" fmla="*/ 2162630 w 6707415"/>
              <a:gd name="connsiteY1" fmla="*/ 19957 h 6895570"/>
              <a:gd name="connsiteX2" fmla="*/ 6663872 w 6707415"/>
              <a:gd name="connsiteY2" fmla="*/ 0 h 6895570"/>
              <a:gd name="connsiteX3" fmla="*/ 6707415 w 6707415"/>
              <a:gd name="connsiteY3" fmla="*/ 6884685 h 6895570"/>
              <a:gd name="connsiteX4" fmla="*/ 0 w 6707415"/>
              <a:gd name="connsiteY4" fmla="*/ 6895570 h 6895570"/>
              <a:gd name="connsiteX0" fmla="*/ 0 w 6707415"/>
              <a:gd name="connsiteY0" fmla="*/ 6908677 h 6908677"/>
              <a:gd name="connsiteX1" fmla="*/ 2162630 w 6707415"/>
              <a:gd name="connsiteY1" fmla="*/ 33064 h 6908677"/>
              <a:gd name="connsiteX2" fmla="*/ 6663872 w 6707415"/>
              <a:gd name="connsiteY2" fmla="*/ 13107 h 6908677"/>
              <a:gd name="connsiteX3" fmla="*/ 6707415 w 6707415"/>
              <a:gd name="connsiteY3" fmla="*/ 6897792 h 6908677"/>
              <a:gd name="connsiteX4" fmla="*/ 0 w 6707415"/>
              <a:gd name="connsiteY4" fmla="*/ 6908677 h 6908677"/>
              <a:gd name="connsiteX0" fmla="*/ 0 w 6707415"/>
              <a:gd name="connsiteY0" fmla="*/ 6895570 h 6895570"/>
              <a:gd name="connsiteX1" fmla="*/ 2452916 w 6707415"/>
              <a:gd name="connsiteY1" fmla="*/ 658585 h 6895570"/>
              <a:gd name="connsiteX2" fmla="*/ 6663872 w 6707415"/>
              <a:gd name="connsiteY2" fmla="*/ 0 h 6895570"/>
              <a:gd name="connsiteX3" fmla="*/ 6707415 w 6707415"/>
              <a:gd name="connsiteY3" fmla="*/ 6884685 h 6895570"/>
              <a:gd name="connsiteX4" fmla="*/ 0 w 6707415"/>
              <a:gd name="connsiteY4" fmla="*/ 6895570 h 6895570"/>
              <a:gd name="connsiteX0" fmla="*/ 0 w 6707415"/>
              <a:gd name="connsiteY0" fmla="*/ 6895570 h 6895570"/>
              <a:gd name="connsiteX1" fmla="*/ 1901373 w 6707415"/>
              <a:gd name="connsiteY1" fmla="*/ 78014 h 6895570"/>
              <a:gd name="connsiteX2" fmla="*/ 6663872 w 6707415"/>
              <a:gd name="connsiteY2" fmla="*/ 0 h 6895570"/>
              <a:gd name="connsiteX3" fmla="*/ 6707415 w 6707415"/>
              <a:gd name="connsiteY3" fmla="*/ 6884685 h 6895570"/>
              <a:gd name="connsiteX4" fmla="*/ 0 w 6707415"/>
              <a:gd name="connsiteY4" fmla="*/ 6895570 h 6895570"/>
              <a:gd name="connsiteX0" fmla="*/ 0 w 6707415"/>
              <a:gd name="connsiteY0" fmla="*/ 6908678 h 6908678"/>
              <a:gd name="connsiteX1" fmla="*/ 2075545 w 6707415"/>
              <a:gd name="connsiteY1" fmla="*/ 33064 h 6908678"/>
              <a:gd name="connsiteX2" fmla="*/ 6663872 w 6707415"/>
              <a:gd name="connsiteY2" fmla="*/ 13108 h 6908678"/>
              <a:gd name="connsiteX3" fmla="*/ 6707415 w 6707415"/>
              <a:gd name="connsiteY3" fmla="*/ 6897793 h 6908678"/>
              <a:gd name="connsiteX4" fmla="*/ 0 w 6707415"/>
              <a:gd name="connsiteY4" fmla="*/ 6908678 h 6908678"/>
              <a:gd name="connsiteX0" fmla="*/ 0 w 6707415"/>
              <a:gd name="connsiteY0" fmla="*/ 6895570 h 6895570"/>
              <a:gd name="connsiteX1" fmla="*/ 2075545 w 6707415"/>
              <a:gd name="connsiteY1" fmla="*/ 19956 h 6895570"/>
              <a:gd name="connsiteX2" fmla="*/ 6663872 w 6707415"/>
              <a:gd name="connsiteY2" fmla="*/ 0 h 6895570"/>
              <a:gd name="connsiteX3" fmla="*/ 6707415 w 6707415"/>
              <a:gd name="connsiteY3" fmla="*/ 6884685 h 6895570"/>
              <a:gd name="connsiteX4" fmla="*/ 0 w 6707415"/>
              <a:gd name="connsiteY4" fmla="*/ 6895570 h 6895570"/>
              <a:gd name="connsiteX0" fmla="*/ 0 w 6707415"/>
              <a:gd name="connsiteY0" fmla="*/ 6895570 h 6895570"/>
              <a:gd name="connsiteX1" fmla="*/ 1219203 w 6707415"/>
              <a:gd name="connsiteY1" fmla="*/ 19956 h 6895570"/>
              <a:gd name="connsiteX2" fmla="*/ 6663872 w 6707415"/>
              <a:gd name="connsiteY2" fmla="*/ 0 h 6895570"/>
              <a:gd name="connsiteX3" fmla="*/ 6707415 w 6707415"/>
              <a:gd name="connsiteY3" fmla="*/ 6884685 h 6895570"/>
              <a:gd name="connsiteX4" fmla="*/ 0 w 6707415"/>
              <a:gd name="connsiteY4" fmla="*/ 6895570 h 6895570"/>
              <a:gd name="connsiteX0" fmla="*/ 0 w 7549244"/>
              <a:gd name="connsiteY0" fmla="*/ 6895570 h 6895570"/>
              <a:gd name="connsiteX1" fmla="*/ 2061032 w 7549244"/>
              <a:gd name="connsiteY1" fmla="*/ 19956 h 6895570"/>
              <a:gd name="connsiteX2" fmla="*/ 7505701 w 7549244"/>
              <a:gd name="connsiteY2" fmla="*/ 0 h 6895570"/>
              <a:gd name="connsiteX3" fmla="*/ 7549244 w 7549244"/>
              <a:gd name="connsiteY3" fmla="*/ 6884685 h 6895570"/>
              <a:gd name="connsiteX4" fmla="*/ 0 w 7549244"/>
              <a:gd name="connsiteY4" fmla="*/ 6895570 h 6895570"/>
              <a:gd name="connsiteX0" fmla="*/ 0 w 7549244"/>
              <a:gd name="connsiteY0" fmla="*/ 6895570 h 6895570"/>
              <a:gd name="connsiteX1" fmla="*/ 2061032 w 7549244"/>
              <a:gd name="connsiteY1" fmla="*/ 19956 h 6895570"/>
              <a:gd name="connsiteX2" fmla="*/ 7505701 w 7549244"/>
              <a:gd name="connsiteY2" fmla="*/ 0 h 6895570"/>
              <a:gd name="connsiteX3" fmla="*/ 7549244 w 7549244"/>
              <a:gd name="connsiteY3" fmla="*/ 6884685 h 6895570"/>
              <a:gd name="connsiteX4" fmla="*/ 0 w 7549244"/>
              <a:gd name="connsiteY4" fmla="*/ 6895570 h 6895570"/>
              <a:gd name="connsiteX0" fmla="*/ 0 w 7549244"/>
              <a:gd name="connsiteY0" fmla="*/ 6895570 h 6895570"/>
              <a:gd name="connsiteX1" fmla="*/ 4122060 w 7549244"/>
              <a:gd name="connsiteY1" fmla="*/ 34471 h 6895570"/>
              <a:gd name="connsiteX2" fmla="*/ 7505701 w 7549244"/>
              <a:gd name="connsiteY2" fmla="*/ 0 h 6895570"/>
              <a:gd name="connsiteX3" fmla="*/ 7549244 w 7549244"/>
              <a:gd name="connsiteY3" fmla="*/ 6884685 h 6895570"/>
              <a:gd name="connsiteX4" fmla="*/ 0 w 7549244"/>
              <a:gd name="connsiteY4" fmla="*/ 6895570 h 6895570"/>
              <a:gd name="connsiteX0" fmla="*/ 0 w 7549244"/>
              <a:gd name="connsiteY0" fmla="*/ 6895570 h 6895570"/>
              <a:gd name="connsiteX1" fmla="*/ 4122060 w 7549244"/>
              <a:gd name="connsiteY1" fmla="*/ 34471 h 6895570"/>
              <a:gd name="connsiteX2" fmla="*/ 7505701 w 7549244"/>
              <a:gd name="connsiteY2" fmla="*/ 0 h 6895570"/>
              <a:gd name="connsiteX3" fmla="*/ 7549244 w 7549244"/>
              <a:gd name="connsiteY3" fmla="*/ 6884685 h 6895570"/>
              <a:gd name="connsiteX4" fmla="*/ 0 w 7549244"/>
              <a:gd name="connsiteY4" fmla="*/ 6895570 h 6895570"/>
              <a:gd name="connsiteX0" fmla="*/ 0 w 7549244"/>
              <a:gd name="connsiteY0" fmla="*/ 6895570 h 6895570"/>
              <a:gd name="connsiteX1" fmla="*/ 4122060 w 7549244"/>
              <a:gd name="connsiteY1" fmla="*/ 34471 h 6895570"/>
              <a:gd name="connsiteX2" fmla="*/ 7505701 w 7549244"/>
              <a:gd name="connsiteY2" fmla="*/ 0 h 6895570"/>
              <a:gd name="connsiteX3" fmla="*/ 7549244 w 7549244"/>
              <a:gd name="connsiteY3" fmla="*/ 6884685 h 6895570"/>
              <a:gd name="connsiteX4" fmla="*/ 0 w 7549244"/>
              <a:gd name="connsiteY4" fmla="*/ 6895570 h 6895570"/>
              <a:gd name="connsiteX0" fmla="*/ 0 w 7549244"/>
              <a:gd name="connsiteY0" fmla="*/ 6895570 h 6895570"/>
              <a:gd name="connsiteX1" fmla="*/ 4122060 w 7549244"/>
              <a:gd name="connsiteY1" fmla="*/ 34471 h 6895570"/>
              <a:gd name="connsiteX2" fmla="*/ 7505701 w 7549244"/>
              <a:gd name="connsiteY2" fmla="*/ 0 h 6895570"/>
              <a:gd name="connsiteX3" fmla="*/ 7549244 w 7549244"/>
              <a:gd name="connsiteY3" fmla="*/ 6884685 h 6895570"/>
              <a:gd name="connsiteX4" fmla="*/ 0 w 7549244"/>
              <a:gd name="connsiteY4" fmla="*/ 6895570 h 6895570"/>
              <a:gd name="connsiteX0" fmla="*/ 0 w 8855530"/>
              <a:gd name="connsiteY0" fmla="*/ 6895570 h 6895570"/>
              <a:gd name="connsiteX1" fmla="*/ 5428346 w 8855530"/>
              <a:gd name="connsiteY1" fmla="*/ 34471 h 6895570"/>
              <a:gd name="connsiteX2" fmla="*/ 8811987 w 8855530"/>
              <a:gd name="connsiteY2" fmla="*/ 0 h 6895570"/>
              <a:gd name="connsiteX3" fmla="*/ 8855530 w 8855530"/>
              <a:gd name="connsiteY3" fmla="*/ 6884685 h 6895570"/>
              <a:gd name="connsiteX4" fmla="*/ 0 w 8855530"/>
              <a:gd name="connsiteY4" fmla="*/ 6895570 h 6895570"/>
              <a:gd name="connsiteX0" fmla="*/ 0 w 8855530"/>
              <a:gd name="connsiteY0" fmla="*/ 6895570 h 6895570"/>
              <a:gd name="connsiteX1" fmla="*/ 5515432 w 8855530"/>
              <a:gd name="connsiteY1" fmla="*/ 19956 h 6895570"/>
              <a:gd name="connsiteX2" fmla="*/ 8811987 w 8855530"/>
              <a:gd name="connsiteY2" fmla="*/ 0 h 6895570"/>
              <a:gd name="connsiteX3" fmla="*/ 8855530 w 8855530"/>
              <a:gd name="connsiteY3" fmla="*/ 6884685 h 6895570"/>
              <a:gd name="connsiteX4" fmla="*/ 0 w 8855530"/>
              <a:gd name="connsiteY4" fmla="*/ 6895570 h 6895570"/>
              <a:gd name="connsiteX0" fmla="*/ 0 w 8855530"/>
              <a:gd name="connsiteY0" fmla="*/ 6895570 h 6895570"/>
              <a:gd name="connsiteX1" fmla="*/ 5544460 w 8855530"/>
              <a:gd name="connsiteY1" fmla="*/ 19956 h 6895570"/>
              <a:gd name="connsiteX2" fmla="*/ 8811987 w 8855530"/>
              <a:gd name="connsiteY2" fmla="*/ 0 h 6895570"/>
              <a:gd name="connsiteX3" fmla="*/ 8855530 w 8855530"/>
              <a:gd name="connsiteY3" fmla="*/ 6884685 h 6895570"/>
              <a:gd name="connsiteX4" fmla="*/ 0 w 8855530"/>
              <a:gd name="connsiteY4" fmla="*/ 6895570 h 6895570"/>
              <a:gd name="connsiteX0" fmla="*/ 0 w 9682844"/>
              <a:gd name="connsiteY0" fmla="*/ 6895570 h 6895570"/>
              <a:gd name="connsiteX1" fmla="*/ 6371774 w 9682844"/>
              <a:gd name="connsiteY1" fmla="*/ 19956 h 6895570"/>
              <a:gd name="connsiteX2" fmla="*/ 9639301 w 9682844"/>
              <a:gd name="connsiteY2" fmla="*/ 0 h 6895570"/>
              <a:gd name="connsiteX3" fmla="*/ 9682844 w 9682844"/>
              <a:gd name="connsiteY3" fmla="*/ 6884685 h 6895570"/>
              <a:gd name="connsiteX4" fmla="*/ 0 w 9682844"/>
              <a:gd name="connsiteY4" fmla="*/ 6895570 h 6895570"/>
              <a:gd name="connsiteX0" fmla="*/ 0 w 10147302"/>
              <a:gd name="connsiteY0" fmla="*/ 6910085 h 6910085"/>
              <a:gd name="connsiteX1" fmla="*/ 6836232 w 10147302"/>
              <a:gd name="connsiteY1" fmla="*/ 19956 h 6910085"/>
              <a:gd name="connsiteX2" fmla="*/ 10103759 w 10147302"/>
              <a:gd name="connsiteY2" fmla="*/ 0 h 6910085"/>
              <a:gd name="connsiteX3" fmla="*/ 10147302 w 10147302"/>
              <a:gd name="connsiteY3" fmla="*/ 6884685 h 6910085"/>
              <a:gd name="connsiteX4" fmla="*/ 0 w 10147302"/>
              <a:gd name="connsiteY4" fmla="*/ 6910085 h 6910085"/>
              <a:gd name="connsiteX0" fmla="*/ 0 w 10147302"/>
              <a:gd name="connsiteY0" fmla="*/ 6910085 h 6910085"/>
              <a:gd name="connsiteX1" fmla="*/ 6865261 w 10147302"/>
              <a:gd name="connsiteY1" fmla="*/ 34470 h 6910085"/>
              <a:gd name="connsiteX2" fmla="*/ 10103759 w 10147302"/>
              <a:gd name="connsiteY2" fmla="*/ 0 h 6910085"/>
              <a:gd name="connsiteX3" fmla="*/ 10147302 w 10147302"/>
              <a:gd name="connsiteY3" fmla="*/ 6884685 h 6910085"/>
              <a:gd name="connsiteX4" fmla="*/ 0 w 10147302"/>
              <a:gd name="connsiteY4" fmla="*/ 6910085 h 6910085"/>
              <a:gd name="connsiteX0" fmla="*/ 0 w 10147302"/>
              <a:gd name="connsiteY0" fmla="*/ 6910085 h 6910085"/>
              <a:gd name="connsiteX1" fmla="*/ 6865261 w 10147302"/>
              <a:gd name="connsiteY1" fmla="*/ 34470 h 6910085"/>
              <a:gd name="connsiteX2" fmla="*/ 10132788 w 10147302"/>
              <a:gd name="connsiteY2" fmla="*/ 0 h 6910085"/>
              <a:gd name="connsiteX3" fmla="*/ 10147302 w 10147302"/>
              <a:gd name="connsiteY3" fmla="*/ 6884685 h 6910085"/>
              <a:gd name="connsiteX4" fmla="*/ 0 w 10147302"/>
              <a:gd name="connsiteY4" fmla="*/ 6910085 h 6910085"/>
              <a:gd name="connsiteX0" fmla="*/ 0 w 10132788"/>
              <a:gd name="connsiteY0" fmla="*/ 6910085 h 6910085"/>
              <a:gd name="connsiteX1" fmla="*/ 6865261 w 10132788"/>
              <a:gd name="connsiteY1" fmla="*/ 34470 h 6910085"/>
              <a:gd name="connsiteX2" fmla="*/ 10132788 w 10132788"/>
              <a:gd name="connsiteY2" fmla="*/ 0 h 6910085"/>
              <a:gd name="connsiteX3" fmla="*/ 10132787 w 10132788"/>
              <a:gd name="connsiteY3" fmla="*/ 6899199 h 6910085"/>
              <a:gd name="connsiteX4" fmla="*/ 0 w 10132788"/>
              <a:gd name="connsiteY4" fmla="*/ 6910085 h 6910085"/>
              <a:gd name="connsiteX0" fmla="*/ 0 w 10147302"/>
              <a:gd name="connsiteY0" fmla="*/ 6910085 h 6913714"/>
              <a:gd name="connsiteX1" fmla="*/ 6865261 w 10147302"/>
              <a:gd name="connsiteY1" fmla="*/ 34470 h 6913714"/>
              <a:gd name="connsiteX2" fmla="*/ 10132788 w 10147302"/>
              <a:gd name="connsiteY2" fmla="*/ 0 h 6913714"/>
              <a:gd name="connsiteX3" fmla="*/ 10147302 w 10147302"/>
              <a:gd name="connsiteY3" fmla="*/ 6913714 h 6913714"/>
              <a:gd name="connsiteX4" fmla="*/ 0 w 10147302"/>
              <a:gd name="connsiteY4" fmla="*/ 6910085 h 691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47302" h="6913714">
                <a:moveTo>
                  <a:pt x="0" y="6910085"/>
                </a:moveTo>
                <a:lnTo>
                  <a:pt x="6865261" y="34470"/>
                </a:lnTo>
                <a:lnTo>
                  <a:pt x="10132788" y="0"/>
                </a:lnTo>
                <a:cubicBezTo>
                  <a:pt x="10132788" y="2299733"/>
                  <a:pt x="10147302" y="4613981"/>
                  <a:pt x="10147302" y="6913714"/>
                </a:cubicBezTo>
                <a:lnTo>
                  <a:pt x="0" y="6910085"/>
                </a:lnTo>
                <a:close/>
              </a:path>
            </a:pathLst>
          </a:custGeom>
          <a:pattFill prst="ltUpDiag">
            <a:fgClr>
              <a:schemeClr val="accent5"/>
            </a:fgClr>
            <a:bgClr>
              <a:schemeClr val="bg1"/>
            </a:bgClr>
          </a:pattFill>
        </p:spPr>
        <p:txBody>
          <a:bodyPr vert="horz" wrap="square" lIns="6264000" tIns="0" rIns="360000" bIns="396000" rtlCol="0" anchor="b">
            <a:noAutofit/>
          </a:bodyPr>
          <a:lstStyle>
            <a:lvl1pPr>
              <a:defRPr lang="de-DE" b="0" i="1" dirty="0">
                <a:latin typeface="Lato Black" panose="020F0A02020204030203" pitchFamily="34" charset="0"/>
              </a:defRPr>
            </a:lvl1pPr>
          </a:lstStyle>
          <a:p>
            <a:pPr lvl="0" algn="r"/>
            <a:r>
              <a:rPr lang="en-US"/>
              <a:t> Bildplatzhalter || Image Placeholder</a:t>
            </a:r>
            <a:endParaRPr lang="en-US" dirty="0"/>
          </a:p>
        </p:txBody>
      </p:sp>
      <p:pic>
        <p:nvPicPr>
          <p:cNvPr id="18" name="Picture 17" descr="Ein Bild, das Text, Uhr, Messanzeige, ClipArt enthält.&#10;&#10;Automatisch generierte Beschreibung">
            <a:extLst>
              <a:ext uri="{FF2B5EF4-FFF2-40B4-BE49-F238E27FC236}">
                <a16:creationId xmlns:a16="http://schemas.microsoft.com/office/drawing/2014/main" id="{30CCC9D2-4E34-4B35-8EC5-68F6E9EF7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57" y="847069"/>
            <a:ext cx="1677987" cy="385923"/>
          </a:xfrm>
          <a:prstGeom prst="rect">
            <a:avLst/>
          </a:prstGeom>
        </p:spPr>
      </p:pic>
      <p:sp>
        <p:nvSpPr>
          <p:cNvPr id="11" name="Textplatzhalter 15">
            <a:extLst>
              <a:ext uri="{FF2B5EF4-FFF2-40B4-BE49-F238E27FC236}">
                <a16:creationId xmlns:a16="http://schemas.microsoft.com/office/drawing/2014/main" id="{22A94BCD-07D5-4B22-944D-5C241E100E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1383" y="2924944"/>
            <a:ext cx="4680521" cy="864096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Subtitle</a:t>
            </a:r>
            <a:endParaRPr lang="en-US" dirty="0"/>
          </a:p>
        </p:txBody>
      </p:sp>
      <p:sp>
        <p:nvSpPr>
          <p:cNvPr id="9" name="Titel 2">
            <a:extLst>
              <a:ext uri="{FF2B5EF4-FFF2-40B4-BE49-F238E27FC236}">
                <a16:creationId xmlns:a16="http://schemas.microsoft.com/office/drawing/2014/main" id="{0DC203FD-45EE-4CA8-BE04-B917883764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3" y="1592796"/>
            <a:ext cx="5544617" cy="1186691"/>
          </a:xfrm>
        </p:spPr>
        <p:txBody>
          <a:bodyPr vert="horz" wrap="square" lIns="0" tIns="0" rIns="0" bIns="0" rtlCol="0" anchor="b">
            <a:noAutofit/>
          </a:bodyPr>
          <a:lstStyle>
            <a:lvl1pPr>
              <a:defRPr lang="de-DE" sz="3600"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Tx/>
            </a:pPr>
            <a:r>
              <a:rPr lang="en-US"/>
              <a:t>Section Headline</a:t>
            </a:r>
            <a:endParaRPr lang="en-US" dirty="0"/>
          </a:p>
        </p:txBody>
      </p:sp>
      <p:pic>
        <p:nvPicPr>
          <p:cNvPr id="14" name="Picture 23">
            <a:extLst>
              <a:ext uri="{FF2B5EF4-FFF2-40B4-BE49-F238E27FC236}">
                <a16:creationId xmlns:a16="http://schemas.microsoft.com/office/drawing/2014/main" id="{8108E388-DF6C-4756-86E5-B4B721AB799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97"/>
          <a:stretch/>
        </p:blipFill>
        <p:spPr>
          <a:xfrm>
            <a:off x="1181069" y="0"/>
            <a:ext cx="518546" cy="28277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B55F21B-C7B2-4460-BF64-E11A7EE2B0B4}"/>
              </a:ext>
            </a:extLst>
          </p:cNvPr>
          <p:cNvGrpSpPr/>
          <p:nvPr/>
        </p:nvGrpSpPr>
        <p:grpSpPr>
          <a:xfrm>
            <a:off x="0" y="1593821"/>
            <a:ext cx="352220" cy="597678"/>
            <a:chOff x="0" y="1593821"/>
            <a:chExt cx="352220" cy="597678"/>
          </a:xfrm>
        </p:grpSpPr>
        <p:pic>
          <p:nvPicPr>
            <p:cNvPr id="16" name="Picture 22">
              <a:extLst>
                <a:ext uri="{FF2B5EF4-FFF2-40B4-BE49-F238E27FC236}">
                  <a16:creationId xmlns:a16="http://schemas.microsoft.com/office/drawing/2014/main" id="{1AEC00EA-2B0E-4205-9699-E16F1B15E242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76" r="-1"/>
            <a:stretch/>
          </p:blipFill>
          <p:spPr>
            <a:xfrm>
              <a:off x="0" y="1593821"/>
              <a:ext cx="352220" cy="550106"/>
            </a:xfrm>
            <a:prstGeom prst="rect">
              <a:avLst/>
            </a:prstGeom>
          </p:spPr>
        </p:pic>
        <p:pic>
          <p:nvPicPr>
            <p:cNvPr id="17" name="Picture 21">
              <a:extLst>
                <a:ext uri="{FF2B5EF4-FFF2-40B4-BE49-F238E27FC236}">
                  <a16:creationId xmlns:a16="http://schemas.microsoft.com/office/drawing/2014/main" id="{131C3C6B-C849-4C6E-A82A-466832A3F925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35"/>
            <a:stretch/>
          </p:blipFill>
          <p:spPr>
            <a:xfrm>
              <a:off x="0" y="1641393"/>
              <a:ext cx="139306" cy="550106"/>
            </a:xfrm>
            <a:prstGeom prst="rect">
              <a:avLst/>
            </a:prstGeom>
          </p:spPr>
        </p:pic>
      </p:grpSp>
      <p:pic>
        <p:nvPicPr>
          <p:cNvPr id="2" name="Picture 17" descr="Ein Bild, das Text, Uhr, Messanzeige, ClipArt enthält.&#10;&#10;Automatisch generierte Beschreibung">
            <a:extLst>
              <a:ext uri="{FF2B5EF4-FFF2-40B4-BE49-F238E27FC236}">
                <a16:creationId xmlns:a16="http://schemas.microsoft.com/office/drawing/2014/main" id="{372A8850-5A11-13E1-7465-2BACE39780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57" y="847069"/>
            <a:ext cx="1677987" cy="385923"/>
          </a:xfrm>
          <a:prstGeom prst="rect">
            <a:avLst/>
          </a:prstGeom>
        </p:spPr>
      </p:pic>
      <p:pic>
        <p:nvPicPr>
          <p:cNvPr id="3" name="Picture 23">
            <a:extLst>
              <a:ext uri="{FF2B5EF4-FFF2-40B4-BE49-F238E27FC236}">
                <a16:creationId xmlns:a16="http://schemas.microsoft.com/office/drawing/2014/main" id="{7FADB75A-D6C8-A38C-D255-665842622452}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97"/>
          <a:stretch/>
        </p:blipFill>
        <p:spPr>
          <a:xfrm>
            <a:off x="1181069" y="0"/>
            <a:ext cx="518546" cy="282772"/>
          </a:xfrm>
          <a:prstGeom prst="rect">
            <a:avLst/>
          </a:prstGeom>
        </p:spPr>
      </p:pic>
      <p:grpSp>
        <p:nvGrpSpPr>
          <p:cNvPr id="4" name="Group 14">
            <a:extLst>
              <a:ext uri="{FF2B5EF4-FFF2-40B4-BE49-F238E27FC236}">
                <a16:creationId xmlns:a16="http://schemas.microsoft.com/office/drawing/2014/main" id="{B3981C26-585C-F232-98A6-1EFAA6138724}"/>
              </a:ext>
            </a:extLst>
          </p:cNvPr>
          <p:cNvGrpSpPr/>
          <p:nvPr userDrawn="1"/>
        </p:nvGrpSpPr>
        <p:grpSpPr>
          <a:xfrm>
            <a:off x="0" y="1593821"/>
            <a:ext cx="352220" cy="597678"/>
            <a:chOff x="0" y="1593821"/>
            <a:chExt cx="352220" cy="597678"/>
          </a:xfrm>
        </p:grpSpPr>
        <p:pic>
          <p:nvPicPr>
            <p:cNvPr id="5" name="Picture 22">
              <a:extLst>
                <a:ext uri="{FF2B5EF4-FFF2-40B4-BE49-F238E27FC236}">
                  <a16:creationId xmlns:a16="http://schemas.microsoft.com/office/drawing/2014/main" id="{9A253629-9325-3A95-2DE3-879EAA710916}"/>
                </a:ext>
              </a:extLst>
            </p:cNvPr>
            <p:cNvPicPr/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76" r="-1"/>
            <a:stretch/>
          </p:blipFill>
          <p:spPr>
            <a:xfrm>
              <a:off x="0" y="1593821"/>
              <a:ext cx="352220" cy="550106"/>
            </a:xfrm>
            <a:prstGeom prst="rect">
              <a:avLst/>
            </a:prstGeom>
          </p:spPr>
        </p:pic>
        <p:pic>
          <p:nvPicPr>
            <p:cNvPr id="6" name="Picture 21">
              <a:extLst>
                <a:ext uri="{FF2B5EF4-FFF2-40B4-BE49-F238E27FC236}">
                  <a16:creationId xmlns:a16="http://schemas.microsoft.com/office/drawing/2014/main" id="{BE14E07E-AEDC-561E-486B-9D838EE2BF0C}"/>
                </a:ext>
              </a:extLst>
            </p:cNvPr>
            <p:cNvPicPr/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35"/>
            <a:stretch/>
          </p:blipFill>
          <p:spPr>
            <a:xfrm>
              <a:off x="0" y="1641393"/>
              <a:ext cx="139306" cy="5501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3378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600B6AB-EDBA-42C8-A477-EE6E66FB69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Statement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481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3302CDC-D535-484B-AC75-648BA09B53D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495800" y="-1"/>
            <a:ext cx="7696200" cy="6918933"/>
          </a:xfrm>
          <a:custGeom>
            <a:avLst/>
            <a:gdLst>
              <a:gd name="connsiteX0" fmla="*/ 0 w 4857750"/>
              <a:gd name="connsiteY0" fmla="*/ 832457 h 832457"/>
              <a:gd name="connsiteX1" fmla="*/ 0 w 4857750"/>
              <a:gd name="connsiteY1" fmla="*/ 0 h 832457"/>
              <a:gd name="connsiteX2" fmla="*/ 4857750 w 4857750"/>
              <a:gd name="connsiteY2" fmla="*/ 832457 h 832457"/>
              <a:gd name="connsiteX3" fmla="*/ 0 w 4857750"/>
              <a:gd name="connsiteY3" fmla="*/ 832457 h 832457"/>
              <a:gd name="connsiteX0" fmla="*/ 0 w 5095875"/>
              <a:gd name="connsiteY0" fmla="*/ 861032 h 861032"/>
              <a:gd name="connsiteX1" fmla="*/ 5095875 w 5095875"/>
              <a:gd name="connsiteY1" fmla="*/ 0 h 861032"/>
              <a:gd name="connsiteX2" fmla="*/ 4857750 w 5095875"/>
              <a:gd name="connsiteY2" fmla="*/ 861032 h 861032"/>
              <a:gd name="connsiteX3" fmla="*/ 0 w 5095875"/>
              <a:gd name="connsiteY3" fmla="*/ 861032 h 861032"/>
              <a:gd name="connsiteX0" fmla="*/ 0 w 5095875"/>
              <a:gd name="connsiteY0" fmla="*/ 861032 h 6947507"/>
              <a:gd name="connsiteX1" fmla="*/ 5095875 w 5095875"/>
              <a:gd name="connsiteY1" fmla="*/ 0 h 6947507"/>
              <a:gd name="connsiteX2" fmla="*/ 5086350 w 5095875"/>
              <a:gd name="connsiteY2" fmla="*/ 6947507 h 6947507"/>
              <a:gd name="connsiteX3" fmla="*/ 0 w 5095875"/>
              <a:gd name="connsiteY3" fmla="*/ 861032 h 6947507"/>
              <a:gd name="connsiteX0" fmla="*/ 0 w 7696200"/>
              <a:gd name="connsiteY0" fmla="*/ 6890357 h 6947507"/>
              <a:gd name="connsiteX1" fmla="*/ 7696200 w 7696200"/>
              <a:gd name="connsiteY1" fmla="*/ 0 h 6947507"/>
              <a:gd name="connsiteX2" fmla="*/ 7686675 w 7696200"/>
              <a:gd name="connsiteY2" fmla="*/ 6947507 h 6947507"/>
              <a:gd name="connsiteX3" fmla="*/ 0 w 7696200"/>
              <a:gd name="connsiteY3" fmla="*/ 6890357 h 694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96200" h="6947507">
                <a:moveTo>
                  <a:pt x="0" y="6890357"/>
                </a:moveTo>
                <a:lnTo>
                  <a:pt x="7696200" y="0"/>
                </a:lnTo>
                <a:lnTo>
                  <a:pt x="7686675" y="6947507"/>
                </a:lnTo>
                <a:lnTo>
                  <a:pt x="0" y="6890357"/>
                </a:lnTo>
                <a:close/>
              </a:path>
            </a:pathLst>
          </a:custGeom>
          <a:pattFill prst="ltUpDiag">
            <a:fgClr>
              <a:schemeClr val="accent5"/>
            </a:fgClr>
            <a:bgClr>
              <a:schemeClr val="bg1"/>
            </a:bgClr>
          </a:pattFill>
        </p:spPr>
        <p:txBody>
          <a:bodyPr vert="horz" wrap="square" lIns="3744000" tIns="0" rIns="360000" bIns="396000" rtlCol="0" anchor="b">
            <a:noAutofit/>
          </a:bodyPr>
          <a:lstStyle>
            <a:lvl1pPr algn="r">
              <a:defRPr lang="de-DE" b="0" i="1" dirty="0">
                <a:latin typeface="Lato Black" panose="020F0A02020204030203" pitchFamily="34" charset="0"/>
              </a:defRPr>
            </a:lvl1pPr>
          </a:lstStyle>
          <a:p>
            <a:pPr lvl="0" algn="r"/>
            <a:r>
              <a:rPr lang="en-US"/>
              <a:t> Bildplatzhalter || Image Placeholder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C9705F-3BEE-4203-9C94-9BDF38F4C96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551383" y="1592796"/>
            <a:ext cx="5544617" cy="4788533"/>
          </a:xfrm>
        </p:spPr>
        <p:txBody>
          <a:bodyPr/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</a:t>
            </a:r>
            <a:r>
              <a:rPr lang="en-US" dirty="0"/>
              <a:t>Ebene</a:t>
            </a:r>
          </a:p>
          <a:p>
            <a:pPr lvl="2"/>
            <a:r>
              <a:rPr lang="en-US" dirty="0" err="1"/>
              <a:t>Dritte</a:t>
            </a:r>
            <a:r>
              <a:rPr lang="en-US" dirty="0"/>
              <a:t> Ebene</a:t>
            </a:r>
          </a:p>
          <a:p>
            <a:pPr lvl="3"/>
            <a:r>
              <a:rPr lang="en-US" dirty="0" err="1"/>
              <a:t>Vierte</a:t>
            </a:r>
            <a:r>
              <a:rPr lang="en-US" dirty="0"/>
              <a:t> Ebene</a:t>
            </a:r>
          </a:p>
          <a:p>
            <a:pPr lvl="4"/>
            <a:r>
              <a:rPr lang="en-US" dirty="0" err="1"/>
              <a:t>Fünfte</a:t>
            </a:r>
            <a:r>
              <a:rPr lang="en-US" dirty="0"/>
              <a:t> Ebene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1179491-E0E8-4E48-A333-09CAB980B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Statement</a:t>
            </a:r>
            <a:endParaRPr lang="en-US" dirty="0"/>
          </a:p>
        </p:txBody>
      </p:sp>
      <p:pic>
        <p:nvPicPr>
          <p:cNvPr id="8" name="Picture 7" descr="Ein Bild, das Text, Uhr, Messanzeige, ClipArt enthält.&#10;&#10;Automatisch generierte Beschreibung">
            <a:extLst>
              <a:ext uri="{FF2B5EF4-FFF2-40B4-BE49-F238E27FC236}">
                <a16:creationId xmlns:a16="http://schemas.microsoft.com/office/drawing/2014/main" id="{CC0A59A9-75B1-450E-A78C-D338D4D8A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3" y="6525344"/>
            <a:ext cx="792088" cy="182173"/>
          </a:xfrm>
          <a:prstGeom prst="rect">
            <a:avLst/>
          </a:prstGeom>
        </p:spPr>
      </p:pic>
      <p:pic>
        <p:nvPicPr>
          <p:cNvPr id="9" name="Picture 27">
            <a:extLst>
              <a:ext uri="{FF2B5EF4-FFF2-40B4-BE49-F238E27FC236}">
                <a16:creationId xmlns:a16="http://schemas.microsoft.com/office/drawing/2014/main" id="{EEA781ED-E58B-4C2E-83BC-3BAD6A385DB1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62"/>
          <a:stretch/>
        </p:blipFill>
        <p:spPr>
          <a:xfrm>
            <a:off x="10458389" y="-101543"/>
            <a:ext cx="368361" cy="550106"/>
          </a:xfrm>
          <a:prstGeom prst="rect">
            <a:avLst/>
          </a:prstGeom>
        </p:spPr>
      </p:pic>
      <p:pic>
        <p:nvPicPr>
          <p:cNvPr id="10" name="Picture 23">
            <a:extLst>
              <a:ext uri="{FF2B5EF4-FFF2-40B4-BE49-F238E27FC236}">
                <a16:creationId xmlns:a16="http://schemas.microsoft.com/office/drawing/2014/main" id="{3142188E-E661-4D8F-9C87-6D4B445EFDE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97"/>
          <a:stretch/>
        </p:blipFill>
        <p:spPr>
          <a:xfrm>
            <a:off x="1181069" y="0"/>
            <a:ext cx="518546" cy="28277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2A68060-5D1A-4A35-A1B5-CACC0764966C}"/>
              </a:ext>
            </a:extLst>
          </p:cNvPr>
          <p:cNvGrpSpPr/>
          <p:nvPr/>
        </p:nvGrpSpPr>
        <p:grpSpPr>
          <a:xfrm>
            <a:off x="0" y="1593821"/>
            <a:ext cx="352220" cy="597678"/>
            <a:chOff x="0" y="1593821"/>
            <a:chExt cx="352220" cy="597678"/>
          </a:xfrm>
        </p:grpSpPr>
        <p:pic>
          <p:nvPicPr>
            <p:cNvPr id="13" name="Picture 22">
              <a:extLst>
                <a:ext uri="{FF2B5EF4-FFF2-40B4-BE49-F238E27FC236}">
                  <a16:creationId xmlns:a16="http://schemas.microsoft.com/office/drawing/2014/main" id="{D8DB31CB-B32B-4031-8142-2C3557E9C2B1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76" r="-1"/>
            <a:stretch/>
          </p:blipFill>
          <p:spPr>
            <a:xfrm>
              <a:off x="0" y="1593821"/>
              <a:ext cx="352220" cy="550106"/>
            </a:xfrm>
            <a:prstGeom prst="rect">
              <a:avLst/>
            </a:prstGeom>
          </p:spPr>
        </p:pic>
        <p:pic>
          <p:nvPicPr>
            <p:cNvPr id="14" name="Picture 21">
              <a:extLst>
                <a:ext uri="{FF2B5EF4-FFF2-40B4-BE49-F238E27FC236}">
                  <a16:creationId xmlns:a16="http://schemas.microsoft.com/office/drawing/2014/main" id="{C0497AC3-D795-42A5-B97C-83DF23D5F732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35"/>
            <a:stretch/>
          </p:blipFill>
          <p:spPr>
            <a:xfrm>
              <a:off x="0" y="1641393"/>
              <a:ext cx="139306" cy="550106"/>
            </a:xfrm>
            <a:prstGeom prst="rect">
              <a:avLst/>
            </a:prstGeom>
          </p:spPr>
        </p:pic>
      </p:grpSp>
      <p:pic>
        <p:nvPicPr>
          <p:cNvPr id="15" name="Picture 24">
            <a:extLst>
              <a:ext uri="{FF2B5EF4-FFF2-40B4-BE49-F238E27FC236}">
                <a16:creationId xmlns:a16="http://schemas.microsoft.com/office/drawing/2014/main" id="{296CC2D2-11B7-489B-BCBC-8FD2C898ADD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85"/>
          <a:stretch/>
        </p:blipFill>
        <p:spPr>
          <a:xfrm>
            <a:off x="10790001" y="-1"/>
            <a:ext cx="518546" cy="345547"/>
          </a:xfrm>
          <a:prstGeom prst="rect">
            <a:avLst/>
          </a:prstGeom>
        </p:spPr>
      </p:pic>
      <p:pic>
        <p:nvPicPr>
          <p:cNvPr id="2" name="Picture 7" descr="Ein Bild, das Text, Uhr, Messanzeige, ClipArt enthält.&#10;&#10;Automatisch generierte Beschreibung">
            <a:extLst>
              <a:ext uri="{FF2B5EF4-FFF2-40B4-BE49-F238E27FC236}">
                <a16:creationId xmlns:a16="http://schemas.microsoft.com/office/drawing/2014/main" id="{7F824F7F-1033-318A-74F2-3CD8E93D2A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3" y="6525344"/>
            <a:ext cx="792088" cy="182173"/>
          </a:xfrm>
          <a:prstGeom prst="rect">
            <a:avLst/>
          </a:prstGeom>
        </p:spPr>
      </p:pic>
      <p:pic>
        <p:nvPicPr>
          <p:cNvPr id="3" name="Picture 27">
            <a:extLst>
              <a:ext uri="{FF2B5EF4-FFF2-40B4-BE49-F238E27FC236}">
                <a16:creationId xmlns:a16="http://schemas.microsoft.com/office/drawing/2014/main" id="{A8B74B23-AA83-B19E-9477-30C9B22C49E8}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62"/>
          <a:stretch/>
        </p:blipFill>
        <p:spPr>
          <a:xfrm>
            <a:off x="10458389" y="-101543"/>
            <a:ext cx="368361" cy="550106"/>
          </a:xfrm>
          <a:prstGeom prst="rect">
            <a:avLst/>
          </a:prstGeom>
        </p:spPr>
      </p:pic>
      <p:pic>
        <p:nvPicPr>
          <p:cNvPr id="4" name="Picture 23">
            <a:extLst>
              <a:ext uri="{FF2B5EF4-FFF2-40B4-BE49-F238E27FC236}">
                <a16:creationId xmlns:a16="http://schemas.microsoft.com/office/drawing/2014/main" id="{77374026-DF09-13A0-FD9D-FD41520057EB}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97"/>
          <a:stretch/>
        </p:blipFill>
        <p:spPr>
          <a:xfrm>
            <a:off x="1181069" y="0"/>
            <a:ext cx="518546" cy="282772"/>
          </a:xfrm>
          <a:prstGeom prst="rect">
            <a:avLst/>
          </a:prstGeom>
        </p:spPr>
      </p:pic>
      <p:grpSp>
        <p:nvGrpSpPr>
          <p:cNvPr id="16" name="Group 11">
            <a:extLst>
              <a:ext uri="{FF2B5EF4-FFF2-40B4-BE49-F238E27FC236}">
                <a16:creationId xmlns:a16="http://schemas.microsoft.com/office/drawing/2014/main" id="{98948AF1-86EB-3029-4E20-5DAAB8E092B1}"/>
              </a:ext>
            </a:extLst>
          </p:cNvPr>
          <p:cNvGrpSpPr/>
          <p:nvPr userDrawn="1"/>
        </p:nvGrpSpPr>
        <p:grpSpPr>
          <a:xfrm>
            <a:off x="0" y="1593821"/>
            <a:ext cx="352220" cy="597678"/>
            <a:chOff x="0" y="1593821"/>
            <a:chExt cx="352220" cy="597678"/>
          </a:xfrm>
        </p:grpSpPr>
        <p:pic>
          <p:nvPicPr>
            <p:cNvPr id="17" name="Picture 22">
              <a:extLst>
                <a:ext uri="{FF2B5EF4-FFF2-40B4-BE49-F238E27FC236}">
                  <a16:creationId xmlns:a16="http://schemas.microsoft.com/office/drawing/2014/main" id="{6DE6BA69-18E3-BBFD-14D7-9FE9B84B93FA}"/>
                </a:ext>
              </a:extLst>
            </p:cNvPr>
            <p:cNvPicPr/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76" r="-1"/>
            <a:stretch/>
          </p:blipFill>
          <p:spPr>
            <a:xfrm>
              <a:off x="0" y="1593821"/>
              <a:ext cx="352220" cy="550106"/>
            </a:xfrm>
            <a:prstGeom prst="rect">
              <a:avLst/>
            </a:prstGeom>
          </p:spPr>
        </p:pic>
        <p:pic>
          <p:nvPicPr>
            <p:cNvPr id="18" name="Picture 21">
              <a:extLst>
                <a:ext uri="{FF2B5EF4-FFF2-40B4-BE49-F238E27FC236}">
                  <a16:creationId xmlns:a16="http://schemas.microsoft.com/office/drawing/2014/main" id="{18D9BF0D-E193-DF1E-9CD4-CA69B908BE5E}"/>
                </a:ext>
              </a:extLst>
            </p:cNvPr>
            <p:cNvPicPr/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35"/>
            <a:stretch/>
          </p:blipFill>
          <p:spPr>
            <a:xfrm>
              <a:off x="0" y="1641393"/>
              <a:ext cx="139306" cy="550106"/>
            </a:xfrm>
            <a:prstGeom prst="rect">
              <a:avLst/>
            </a:prstGeom>
          </p:spPr>
        </p:pic>
      </p:grpSp>
      <p:pic>
        <p:nvPicPr>
          <p:cNvPr id="19" name="Picture 24">
            <a:extLst>
              <a:ext uri="{FF2B5EF4-FFF2-40B4-BE49-F238E27FC236}">
                <a16:creationId xmlns:a16="http://schemas.microsoft.com/office/drawing/2014/main" id="{7F578FF3-122C-65AE-2628-CF87FD77ECDF}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85"/>
          <a:stretch/>
        </p:blipFill>
        <p:spPr>
          <a:xfrm>
            <a:off x="10790001" y="-1"/>
            <a:ext cx="518546" cy="34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55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Separato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3302CDC-D535-484B-AC75-648BA09B53D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495800" y="-1"/>
            <a:ext cx="7696200" cy="6918933"/>
          </a:xfrm>
          <a:custGeom>
            <a:avLst/>
            <a:gdLst>
              <a:gd name="connsiteX0" fmla="*/ 0 w 4857750"/>
              <a:gd name="connsiteY0" fmla="*/ 832457 h 832457"/>
              <a:gd name="connsiteX1" fmla="*/ 0 w 4857750"/>
              <a:gd name="connsiteY1" fmla="*/ 0 h 832457"/>
              <a:gd name="connsiteX2" fmla="*/ 4857750 w 4857750"/>
              <a:gd name="connsiteY2" fmla="*/ 832457 h 832457"/>
              <a:gd name="connsiteX3" fmla="*/ 0 w 4857750"/>
              <a:gd name="connsiteY3" fmla="*/ 832457 h 832457"/>
              <a:gd name="connsiteX0" fmla="*/ 0 w 5095875"/>
              <a:gd name="connsiteY0" fmla="*/ 861032 h 861032"/>
              <a:gd name="connsiteX1" fmla="*/ 5095875 w 5095875"/>
              <a:gd name="connsiteY1" fmla="*/ 0 h 861032"/>
              <a:gd name="connsiteX2" fmla="*/ 4857750 w 5095875"/>
              <a:gd name="connsiteY2" fmla="*/ 861032 h 861032"/>
              <a:gd name="connsiteX3" fmla="*/ 0 w 5095875"/>
              <a:gd name="connsiteY3" fmla="*/ 861032 h 861032"/>
              <a:gd name="connsiteX0" fmla="*/ 0 w 5095875"/>
              <a:gd name="connsiteY0" fmla="*/ 861032 h 6947507"/>
              <a:gd name="connsiteX1" fmla="*/ 5095875 w 5095875"/>
              <a:gd name="connsiteY1" fmla="*/ 0 h 6947507"/>
              <a:gd name="connsiteX2" fmla="*/ 5086350 w 5095875"/>
              <a:gd name="connsiteY2" fmla="*/ 6947507 h 6947507"/>
              <a:gd name="connsiteX3" fmla="*/ 0 w 5095875"/>
              <a:gd name="connsiteY3" fmla="*/ 861032 h 6947507"/>
              <a:gd name="connsiteX0" fmla="*/ 0 w 7696200"/>
              <a:gd name="connsiteY0" fmla="*/ 6890357 h 6947507"/>
              <a:gd name="connsiteX1" fmla="*/ 7696200 w 7696200"/>
              <a:gd name="connsiteY1" fmla="*/ 0 h 6947507"/>
              <a:gd name="connsiteX2" fmla="*/ 7686675 w 7696200"/>
              <a:gd name="connsiteY2" fmla="*/ 6947507 h 6947507"/>
              <a:gd name="connsiteX3" fmla="*/ 0 w 7696200"/>
              <a:gd name="connsiteY3" fmla="*/ 6890357 h 694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96200" h="6947507">
                <a:moveTo>
                  <a:pt x="0" y="6890357"/>
                </a:moveTo>
                <a:lnTo>
                  <a:pt x="7696200" y="0"/>
                </a:lnTo>
                <a:lnTo>
                  <a:pt x="7686675" y="6947507"/>
                </a:lnTo>
                <a:lnTo>
                  <a:pt x="0" y="6890357"/>
                </a:lnTo>
                <a:close/>
              </a:path>
            </a:pathLst>
          </a:custGeom>
          <a:pattFill prst="ltUpDiag">
            <a:fgClr>
              <a:schemeClr val="accent5"/>
            </a:fgClr>
            <a:bgClr>
              <a:schemeClr val="bg1"/>
            </a:bgClr>
          </a:pattFill>
        </p:spPr>
        <p:txBody>
          <a:bodyPr vert="horz" wrap="square" lIns="3744000" tIns="0" rIns="360000" bIns="396000" rtlCol="0" anchor="b">
            <a:noAutofit/>
          </a:bodyPr>
          <a:lstStyle>
            <a:lvl1pPr algn="r">
              <a:defRPr lang="de-DE" b="0" i="1" dirty="0">
                <a:latin typeface="Lato Black" panose="020F0A02020204030203" pitchFamily="34" charset="0"/>
              </a:defRPr>
            </a:lvl1pPr>
          </a:lstStyle>
          <a:p>
            <a:pPr lvl="0" algn="r"/>
            <a:r>
              <a:rPr lang="en-US"/>
              <a:t> Bildplatzhalter || Image Placeholder</a:t>
            </a:r>
            <a:endParaRPr lang="en-US" dirty="0"/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CE6A8E36-C5B7-41A0-8BDB-AFB98E0AF4B9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551383" y="2996952"/>
            <a:ext cx="5544617" cy="11866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360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1)</a:t>
            </a:r>
            <a:endParaRPr lang="en-US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C1B360AC-B8BF-484C-9CEF-DFB59CA986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3" y="4221088"/>
            <a:ext cx="5544617" cy="1188132"/>
          </a:xfrm>
        </p:spPr>
        <p:txBody>
          <a:bodyPr vert="horz" wrap="square" lIns="0" tIns="0" rIns="0" bIns="0" rtlCol="0" anchor="t">
            <a:noAutofit/>
          </a:bodyPr>
          <a:lstStyle>
            <a:lvl1pPr>
              <a:defRPr lang="de-DE" sz="3600"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Tx/>
            </a:pPr>
            <a:r>
              <a:rPr lang="en-US"/>
              <a:t>Section Description</a:t>
            </a:r>
            <a:endParaRPr lang="en-US" dirty="0"/>
          </a:p>
        </p:txBody>
      </p:sp>
      <p:pic>
        <p:nvPicPr>
          <p:cNvPr id="5" name="Picture 4" descr="Ein Bild, das Text, Uhr, Messanzeige, ClipArt enthält.&#10;&#10;Automatisch generierte Beschreibung">
            <a:extLst>
              <a:ext uri="{FF2B5EF4-FFF2-40B4-BE49-F238E27FC236}">
                <a16:creationId xmlns:a16="http://schemas.microsoft.com/office/drawing/2014/main" id="{06833A96-2E0A-43DB-88C0-F17CDA266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3" y="6525344"/>
            <a:ext cx="792088" cy="182173"/>
          </a:xfrm>
          <a:prstGeom prst="rect">
            <a:avLst/>
          </a:prstGeom>
        </p:spPr>
      </p:pic>
      <p:pic>
        <p:nvPicPr>
          <p:cNvPr id="6" name="Picture 27">
            <a:extLst>
              <a:ext uri="{FF2B5EF4-FFF2-40B4-BE49-F238E27FC236}">
                <a16:creationId xmlns:a16="http://schemas.microsoft.com/office/drawing/2014/main" id="{0D8B2E4E-BA6C-46CA-AE3D-78A596EC998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62"/>
          <a:stretch/>
        </p:blipFill>
        <p:spPr>
          <a:xfrm>
            <a:off x="10458389" y="-101543"/>
            <a:ext cx="368361" cy="550106"/>
          </a:xfrm>
          <a:prstGeom prst="rect">
            <a:avLst/>
          </a:prstGeom>
        </p:spPr>
      </p:pic>
      <p:pic>
        <p:nvPicPr>
          <p:cNvPr id="7" name="Picture 23">
            <a:extLst>
              <a:ext uri="{FF2B5EF4-FFF2-40B4-BE49-F238E27FC236}">
                <a16:creationId xmlns:a16="http://schemas.microsoft.com/office/drawing/2014/main" id="{8200D864-F174-4E3D-910C-F97CB3093A7E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97"/>
          <a:stretch/>
        </p:blipFill>
        <p:spPr>
          <a:xfrm>
            <a:off x="1181069" y="0"/>
            <a:ext cx="518546" cy="28277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440FDE3-30FD-442E-8C18-1F6C7F5C3A8D}"/>
              </a:ext>
            </a:extLst>
          </p:cNvPr>
          <p:cNvGrpSpPr/>
          <p:nvPr/>
        </p:nvGrpSpPr>
        <p:grpSpPr>
          <a:xfrm>
            <a:off x="0" y="1593821"/>
            <a:ext cx="352220" cy="597678"/>
            <a:chOff x="0" y="1593821"/>
            <a:chExt cx="352220" cy="597678"/>
          </a:xfrm>
        </p:grpSpPr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id="{1E4DCD3D-43FC-4D6B-A9AA-71BEA206DDC3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76" r="-1"/>
            <a:stretch/>
          </p:blipFill>
          <p:spPr>
            <a:xfrm>
              <a:off x="0" y="1593821"/>
              <a:ext cx="352220" cy="550106"/>
            </a:xfrm>
            <a:prstGeom prst="rect">
              <a:avLst/>
            </a:prstGeom>
          </p:spPr>
        </p:pic>
        <p:pic>
          <p:nvPicPr>
            <p:cNvPr id="12" name="Picture 21">
              <a:extLst>
                <a:ext uri="{FF2B5EF4-FFF2-40B4-BE49-F238E27FC236}">
                  <a16:creationId xmlns:a16="http://schemas.microsoft.com/office/drawing/2014/main" id="{567AC1D3-50CD-4AAD-882F-864691E62826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35"/>
            <a:stretch/>
          </p:blipFill>
          <p:spPr>
            <a:xfrm>
              <a:off x="0" y="1641393"/>
              <a:ext cx="139306" cy="550106"/>
            </a:xfrm>
            <a:prstGeom prst="rect">
              <a:avLst/>
            </a:prstGeom>
          </p:spPr>
        </p:pic>
      </p:grpSp>
      <p:pic>
        <p:nvPicPr>
          <p:cNvPr id="13" name="Picture 24">
            <a:extLst>
              <a:ext uri="{FF2B5EF4-FFF2-40B4-BE49-F238E27FC236}">
                <a16:creationId xmlns:a16="http://schemas.microsoft.com/office/drawing/2014/main" id="{E9ECAC4D-4C99-411B-AE63-4970F13887C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85"/>
          <a:stretch/>
        </p:blipFill>
        <p:spPr>
          <a:xfrm>
            <a:off x="10790001" y="-1"/>
            <a:ext cx="518546" cy="345547"/>
          </a:xfrm>
          <a:prstGeom prst="rect">
            <a:avLst/>
          </a:prstGeom>
        </p:spPr>
      </p:pic>
      <p:pic>
        <p:nvPicPr>
          <p:cNvPr id="2" name="Picture 4" descr="Ein Bild, das Text, Uhr, Messanzeige, ClipArt enthält.&#10;&#10;Automatisch generierte Beschreibung">
            <a:extLst>
              <a:ext uri="{FF2B5EF4-FFF2-40B4-BE49-F238E27FC236}">
                <a16:creationId xmlns:a16="http://schemas.microsoft.com/office/drawing/2014/main" id="{2F40DCE7-127F-CDB2-16BC-63A1542C2A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3" y="6525344"/>
            <a:ext cx="792088" cy="182173"/>
          </a:xfrm>
          <a:prstGeom prst="rect">
            <a:avLst/>
          </a:prstGeom>
        </p:spPr>
      </p:pic>
      <p:pic>
        <p:nvPicPr>
          <p:cNvPr id="3" name="Picture 27">
            <a:extLst>
              <a:ext uri="{FF2B5EF4-FFF2-40B4-BE49-F238E27FC236}">
                <a16:creationId xmlns:a16="http://schemas.microsoft.com/office/drawing/2014/main" id="{AF5164C2-B1EF-74D3-9931-9BF7CE88665B}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62"/>
          <a:stretch/>
        </p:blipFill>
        <p:spPr>
          <a:xfrm>
            <a:off x="10458389" y="-101543"/>
            <a:ext cx="368361" cy="550106"/>
          </a:xfrm>
          <a:prstGeom prst="rect">
            <a:avLst/>
          </a:prstGeom>
        </p:spPr>
      </p:pic>
      <p:pic>
        <p:nvPicPr>
          <p:cNvPr id="4" name="Picture 23">
            <a:extLst>
              <a:ext uri="{FF2B5EF4-FFF2-40B4-BE49-F238E27FC236}">
                <a16:creationId xmlns:a16="http://schemas.microsoft.com/office/drawing/2014/main" id="{046266BE-A7F6-E603-8BC0-B04329E69616}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97"/>
          <a:stretch/>
        </p:blipFill>
        <p:spPr>
          <a:xfrm>
            <a:off x="1181069" y="0"/>
            <a:ext cx="518546" cy="282772"/>
          </a:xfrm>
          <a:prstGeom prst="rect">
            <a:avLst/>
          </a:prstGeom>
        </p:spPr>
      </p:pic>
      <p:grpSp>
        <p:nvGrpSpPr>
          <p:cNvPr id="14" name="Group 7">
            <a:extLst>
              <a:ext uri="{FF2B5EF4-FFF2-40B4-BE49-F238E27FC236}">
                <a16:creationId xmlns:a16="http://schemas.microsoft.com/office/drawing/2014/main" id="{FA07ABA4-5832-FBB7-D9A6-2C5DAAD3E5F6}"/>
              </a:ext>
            </a:extLst>
          </p:cNvPr>
          <p:cNvGrpSpPr/>
          <p:nvPr userDrawn="1"/>
        </p:nvGrpSpPr>
        <p:grpSpPr>
          <a:xfrm>
            <a:off x="0" y="1593821"/>
            <a:ext cx="352220" cy="597678"/>
            <a:chOff x="0" y="1593821"/>
            <a:chExt cx="352220" cy="597678"/>
          </a:xfrm>
        </p:grpSpPr>
        <p:pic>
          <p:nvPicPr>
            <p:cNvPr id="15" name="Picture 22">
              <a:extLst>
                <a:ext uri="{FF2B5EF4-FFF2-40B4-BE49-F238E27FC236}">
                  <a16:creationId xmlns:a16="http://schemas.microsoft.com/office/drawing/2014/main" id="{5657FD6E-6B36-22CF-1315-D6AA9EB3D265}"/>
                </a:ext>
              </a:extLst>
            </p:cNvPr>
            <p:cNvPicPr/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76" r="-1"/>
            <a:stretch/>
          </p:blipFill>
          <p:spPr>
            <a:xfrm>
              <a:off x="0" y="1593821"/>
              <a:ext cx="352220" cy="550106"/>
            </a:xfrm>
            <a:prstGeom prst="rect">
              <a:avLst/>
            </a:prstGeom>
          </p:spPr>
        </p:pic>
        <p:pic>
          <p:nvPicPr>
            <p:cNvPr id="17" name="Picture 21">
              <a:extLst>
                <a:ext uri="{FF2B5EF4-FFF2-40B4-BE49-F238E27FC236}">
                  <a16:creationId xmlns:a16="http://schemas.microsoft.com/office/drawing/2014/main" id="{DD89C2A5-A29E-27CE-8817-7CB439DEA334}"/>
                </a:ext>
              </a:extLst>
            </p:cNvPr>
            <p:cNvPicPr/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35"/>
            <a:stretch/>
          </p:blipFill>
          <p:spPr>
            <a:xfrm>
              <a:off x="0" y="1641393"/>
              <a:ext cx="139306" cy="550106"/>
            </a:xfrm>
            <a:prstGeom prst="rect">
              <a:avLst/>
            </a:prstGeom>
          </p:spPr>
        </p:pic>
      </p:grpSp>
      <p:pic>
        <p:nvPicPr>
          <p:cNvPr id="18" name="Picture 24">
            <a:extLst>
              <a:ext uri="{FF2B5EF4-FFF2-40B4-BE49-F238E27FC236}">
                <a16:creationId xmlns:a16="http://schemas.microsoft.com/office/drawing/2014/main" id="{00D3891D-5807-2DC8-78E8-F6A6F70ED280}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85"/>
          <a:stretch/>
        </p:blipFill>
        <p:spPr>
          <a:xfrm>
            <a:off x="10790001" y="-1"/>
            <a:ext cx="518546" cy="34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83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6">
            <a:extLst>
              <a:ext uri="{FF2B5EF4-FFF2-40B4-BE49-F238E27FC236}">
                <a16:creationId xmlns:a16="http://schemas.microsoft.com/office/drawing/2014/main" id="{1622E1C2-810F-455B-8079-7B7420381647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551383" y="2996952"/>
            <a:ext cx="5544617" cy="11866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360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1)</a:t>
            </a:r>
            <a:endParaRPr lang="en-US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D1BCB04-CAB3-494F-ACC4-B7FA75DECD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3" y="4221088"/>
            <a:ext cx="5544617" cy="1188132"/>
          </a:xfrm>
        </p:spPr>
        <p:txBody>
          <a:bodyPr vert="horz" wrap="square" lIns="0" tIns="0" rIns="0" bIns="0" rtlCol="0" anchor="t">
            <a:noAutofit/>
          </a:bodyPr>
          <a:lstStyle>
            <a:lvl1pPr>
              <a:defRPr lang="de-DE" sz="3600"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Tx/>
            </a:pPr>
            <a:r>
              <a:rPr lang="en-US"/>
              <a:t>Section Description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998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ontaktinfos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ight Triangle 36">
            <a:extLst>
              <a:ext uri="{FF2B5EF4-FFF2-40B4-BE49-F238E27FC236}">
                <a16:creationId xmlns:a16="http://schemas.microsoft.com/office/drawing/2014/main" id="{A5484D33-9963-4742-B470-B1D5AF92577F}"/>
              </a:ext>
            </a:extLst>
          </p:cNvPr>
          <p:cNvSpPr/>
          <p:nvPr/>
        </p:nvSpPr>
        <p:spPr>
          <a:xfrm rot="5400000">
            <a:off x="0" y="0"/>
            <a:ext cx="6858000" cy="68580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4" name="Picture 27">
            <a:extLst>
              <a:ext uri="{FF2B5EF4-FFF2-40B4-BE49-F238E27FC236}">
                <a16:creationId xmlns:a16="http://schemas.microsoft.com/office/drawing/2014/main" id="{4A666397-4E1A-491B-8744-1B1E8E0177B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62"/>
          <a:stretch/>
        </p:blipFill>
        <p:spPr>
          <a:xfrm>
            <a:off x="10458389" y="-101543"/>
            <a:ext cx="368361" cy="550106"/>
          </a:xfrm>
          <a:prstGeom prst="rect">
            <a:avLst/>
          </a:prstGeom>
        </p:spPr>
      </p:pic>
      <p:pic>
        <p:nvPicPr>
          <p:cNvPr id="52" name="Picture 24">
            <a:extLst>
              <a:ext uri="{FF2B5EF4-FFF2-40B4-BE49-F238E27FC236}">
                <a16:creationId xmlns:a16="http://schemas.microsoft.com/office/drawing/2014/main" id="{512864F1-DFF9-4E28-9FB7-65D1DF041B2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85"/>
          <a:stretch/>
        </p:blipFill>
        <p:spPr>
          <a:xfrm>
            <a:off x="10790001" y="-1"/>
            <a:ext cx="518546" cy="345547"/>
          </a:xfrm>
          <a:prstGeom prst="rect">
            <a:avLst/>
          </a:prstGeom>
        </p:spPr>
      </p:pic>
      <p:pic>
        <p:nvPicPr>
          <p:cNvPr id="53" name="Picture 52" descr="Ein Bild, das Text, Uhr, Messanzeige, ClipArt enthält.&#10;&#10;Automatisch generierte Beschreibung">
            <a:extLst>
              <a:ext uri="{FF2B5EF4-FFF2-40B4-BE49-F238E27FC236}">
                <a16:creationId xmlns:a16="http://schemas.microsoft.com/office/drawing/2014/main" id="{8D51C9C8-0862-4F1F-9F63-62109747F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57" y="847069"/>
            <a:ext cx="1677987" cy="385923"/>
          </a:xfrm>
          <a:prstGeom prst="rect">
            <a:avLst/>
          </a:prstGeom>
        </p:spPr>
      </p:pic>
      <p:pic>
        <p:nvPicPr>
          <p:cNvPr id="54" name="Picture 23">
            <a:extLst>
              <a:ext uri="{FF2B5EF4-FFF2-40B4-BE49-F238E27FC236}">
                <a16:creationId xmlns:a16="http://schemas.microsoft.com/office/drawing/2014/main" id="{D223B3C5-FF5B-45B6-8462-18B6935B502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97"/>
          <a:stretch/>
        </p:blipFill>
        <p:spPr>
          <a:xfrm>
            <a:off x="1181069" y="0"/>
            <a:ext cx="518546" cy="282772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7463DCE6-3813-4D87-A9FA-FDE6D41ACD1E}"/>
              </a:ext>
            </a:extLst>
          </p:cNvPr>
          <p:cNvGrpSpPr/>
          <p:nvPr/>
        </p:nvGrpSpPr>
        <p:grpSpPr>
          <a:xfrm>
            <a:off x="0" y="1593821"/>
            <a:ext cx="352220" cy="597678"/>
            <a:chOff x="0" y="1593821"/>
            <a:chExt cx="352220" cy="597678"/>
          </a:xfrm>
        </p:grpSpPr>
        <p:pic>
          <p:nvPicPr>
            <p:cNvPr id="56" name="Picture 22">
              <a:extLst>
                <a:ext uri="{FF2B5EF4-FFF2-40B4-BE49-F238E27FC236}">
                  <a16:creationId xmlns:a16="http://schemas.microsoft.com/office/drawing/2014/main" id="{51344526-AF0D-4E78-874C-C379C0114EFF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76" r="-1"/>
            <a:stretch/>
          </p:blipFill>
          <p:spPr>
            <a:xfrm>
              <a:off x="0" y="1593821"/>
              <a:ext cx="352220" cy="550106"/>
            </a:xfrm>
            <a:prstGeom prst="rect">
              <a:avLst/>
            </a:prstGeom>
          </p:spPr>
        </p:pic>
        <p:pic>
          <p:nvPicPr>
            <p:cNvPr id="57" name="Picture 21">
              <a:extLst>
                <a:ext uri="{FF2B5EF4-FFF2-40B4-BE49-F238E27FC236}">
                  <a16:creationId xmlns:a16="http://schemas.microsoft.com/office/drawing/2014/main" id="{2C58784A-6E6D-4CA1-A76A-EDE6818D3AD4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35"/>
            <a:stretch/>
          </p:blipFill>
          <p:spPr>
            <a:xfrm>
              <a:off x="0" y="1641393"/>
              <a:ext cx="139306" cy="550106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DA865168-19ED-3082-BDF3-B325B73B0D94}"/>
              </a:ext>
            </a:extLst>
          </p:cNvPr>
          <p:cNvSpPr/>
          <p:nvPr/>
        </p:nvSpPr>
        <p:spPr>
          <a:xfrm>
            <a:off x="4415899" y="2943454"/>
            <a:ext cx="3420380" cy="34203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C30439-1D88-005F-2C6C-DE2FE2BBEDC4}"/>
              </a:ext>
            </a:extLst>
          </p:cNvPr>
          <p:cNvSpPr>
            <a:spLocks/>
          </p:cNvSpPr>
          <p:nvPr/>
        </p:nvSpPr>
        <p:spPr>
          <a:xfrm>
            <a:off x="8220236" y="2960948"/>
            <a:ext cx="3420380" cy="34203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CFC0B6-5234-F0DD-5688-154342406F5F}"/>
              </a:ext>
            </a:extLst>
          </p:cNvPr>
          <p:cNvSpPr/>
          <p:nvPr/>
        </p:nvSpPr>
        <p:spPr>
          <a:xfrm>
            <a:off x="587388" y="2943454"/>
            <a:ext cx="3420380" cy="34203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A5827D-14DB-C41A-7690-CC16F5D3E02B}"/>
              </a:ext>
            </a:extLst>
          </p:cNvPr>
          <p:cNvSpPr txBox="1"/>
          <p:nvPr/>
        </p:nvSpPr>
        <p:spPr>
          <a:xfrm>
            <a:off x="1001435" y="3104964"/>
            <a:ext cx="2592287" cy="28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800" b="1" noProof="0">
                <a:solidFill>
                  <a:schemeClr val="tx1"/>
                </a:solidFill>
                <a:latin typeface="+mj-lt"/>
              </a:rPr>
              <a:t>Our Location</a:t>
            </a:r>
            <a:endParaRPr lang="en-US" sz="1800" b="1" noProof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2BD27B-4E99-DB28-4A8A-1B4456CED237}"/>
              </a:ext>
            </a:extLst>
          </p:cNvPr>
          <p:cNvSpPr txBox="1"/>
          <p:nvPr/>
        </p:nvSpPr>
        <p:spPr>
          <a:xfrm>
            <a:off x="4865949" y="3104964"/>
            <a:ext cx="2520280" cy="28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800" b="1" noProof="0">
                <a:solidFill>
                  <a:schemeClr val="tx1"/>
                </a:solidFill>
                <a:latin typeface="+mj-lt"/>
              </a:rPr>
              <a:t>Your Contacts</a:t>
            </a:r>
            <a:endParaRPr lang="en-US" sz="1800" b="1" noProof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048CBD-205D-DFA2-BAA1-9DC4174B9038}"/>
              </a:ext>
            </a:extLst>
          </p:cNvPr>
          <p:cNvSpPr txBox="1"/>
          <p:nvPr/>
        </p:nvSpPr>
        <p:spPr>
          <a:xfrm>
            <a:off x="8694460" y="3104964"/>
            <a:ext cx="2520280" cy="28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800" b="1" noProof="0">
                <a:solidFill>
                  <a:schemeClr val="tx1"/>
                </a:solidFill>
                <a:latin typeface="+mj-lt"/>
              </a:rPr>
              <a:t>Our Digital Locations</a:t>
            </a:r>
            <a:endParaRPr lang="en-US" sz="1800" b="1" noProof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Right Triangle 36">
            <a:extLst>
              <a:ext uri="{FF2B5EF4-FFF2-40B4-BE49-F238E27FC236}">
                <a16:creationId xmlns:a16="http://schemas.microsoft.com/office/drawing/2014/main" id="{DA2500C8-4884-BE77-50A4-BE233C6B02AF}"/>
              </a:ext>
            </a:extLst>
          </p:cNvPr>
          <p:cNvSpPr/>
          <p:nvPr userDrawn="1"/>
        </p:nvSpPr>
        <p:spPr>
          <a:xfrm rot="5400000">
            <a:off x="0" y="0"/>
            <a:ext cx="6858000" cy="68580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27">
            <a:extLst>
              <a:ext uri="{FF2B5EF4-FFF2-40B4-BE49-F238E27FC236}">
                <a16:creationId xmlns:a16="http://schemas.microsoft.com/office/drawing/2014/main" id="{8A45CE25-4756-0D44-7E26-184BCC0D421B}"/>
              </a:ext>
            </a:extLst>
          </p:cNvPr>
          <p:cNvPicPr/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62"/>
          <a:stretch/>
        </p:blipFill>
        <p:spPr>
          <a:xfrm>
            <a:off x="10458389" y="-101543"/>
            <a:ext cx="368361" cy="550106"/>
          </a:xfrm>
          <a:prstGeom prst="rect">
            <a:avLst/>
          </a:prstGeom>
        </p:spPr>
      </p:pic>
      <p:pic>
        <p:nvPicPr>
          <p:cNvPr id="10" name="Picture 24">
            <a:extLst>
              <a:ext uri="{FF2B5EF4-FFF2-40B4-BE49-F238E27FC236}">
                <a16:creationId xmlns:a16="http://schemas.microsoft.com/office/drawing/2014/main" id="{C4B7E0D0-5F4A-6FBC-47E0-A26EF5B4E1BA}"/>
              </a:ext>
            </a:extLst>
          </p:cNvPr>
          <p:cNvPicPr/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85"/>
          <a:stretch/>
        </p:blipFill>
        <p:spPr>
          <a:xfrm>
            <a:off x="10790001" y="-1"/>
            <a:ext cx="518546" cy="345547"/>
          </a:xfrm>
          <a:prstGeom prst="rect">
            <a:avLst/>
          </a:prstGeom>
        </p:spPr>
      </p:pic>
      <p:pic>
        <p:nvPicPr>
          <p:cNvPr id="11" name="Picture 52" descr="Ein Bild, das Text, Uhr, Messanzeige, ClipArt enthält.&#10;&#10;Automatisch generierte Beschreibung">
            <a:extLst>
              <a:ext uri="{FF2B5EF4-FFF2-40B4-BE49-F238E27FC236}">
                <a16:creationId xmlns:a16="http://schemas.microsoft.com/office/drawing/2014/main" id="{68B5784A-9C26-C794-E832-A58E08B281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57" y="847069"/>
            <a:ext cx="1677987" cy="385923"/>
          </a:xfrm>
          <a:prstGeom prst="rect">
            <a:avLst/>
          </a:prstGeom>
        </p:spPr>
      </p:pic>
      <p:pic>
        <p:nvPicPr>
          <p:cNvPr id="12" name="Picture 23">
            <a:extLst>
              <a:ext uri="{FF2B5EF4-FFF2-40B4-BE49-F238E27FC236}">
                <a16:creationId xmlns:a16="http://schemas.microsoft.com/office/drawing/2014/main" id="{028359F8-CD7B-B85A-C1AC-543389A4028D}"/>
              </a:ext>
            </a:extLst>
          </p:cNvPr>
          <p:cNvPicPr/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97"/>
          <a:stretch/>
        </p:blipFill>
        <p:spPr>
          <a:xfrm>
            <a:off x="1181069" y="0"/>
            <a:ext cx="518546" cy="282772"/>
          </a:xfrm>
          <a:prstGeom prst="rect">
            <a:avLst/>
          </a:prstGeom>
        </p:spPr>
      </p:pic>
      <p:grpSp>
        <p:nvGrpSpPr>
          <p:cNvPr id="13" name="Group 54">
            <a:extLst>
              <a:ext uri="{FF2B5EF4-FFF2-40B4-BE49-F238E27FC236}">
                <a16:creationId xmlns:a16="http://schemas.microsoft.com/office/drawing/2014/main" id="{239E0E1E-A993-8CE0-8070-198425E05417}"/>
              </a:ext>
            </a:extLst>
          </p:cNvPr>
          <p:cNvGrpSpPr/>
          <p:nvPr userDrawn="1"/>
        </p:nvGrpSpPr>
        <p:grpSpPr>
          <a:xfrm>
            <a:off x="0" y="1593821"/>
            <a:ext cx="352220" cy="597678"/>
            <a:chOff x="0" y="1593821"/>
            <a:chExt cx="352220" cy="597678"/>
          </a:xfrm>
        </p:grpSpPr>
        <p:pic>
          <p:nvPicPr>
            <p:cNvPr id="14" name="Picture 22">
              <a:extLst>
                <a:ext uri="{FF2B5EF4-FFF2-40B4-BE49-F238E27FC236}">
                  <a16:creationId xmlns:a16="http://schemas.microsoft.com/office/drawing/2014/main" id="{6CF6D9C8-8BE5-C963-79EF-ABC9E1314BA5}"/>
                </a:ext>
              </a:extLst>
            </p:cNvPr>
            <p:cNvPicPr/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76" r="-1"/>
            <a:stretch/>
          </p:blipFill>
          <p:spPr>
            <a:xfrm>
              <a:off x="0" y="1593821"/>
              <a:ext cx="352220" cy="550106"/>
            </a:xfrm>
            <a:prstGeom prst="rect">
              <a:avLst/>
            </a:prstGeom>
          </p:spPr>
        </p:pic>
        <p:pic>
          <p:nvPicPr>
            <p:cNvPr id="15" name="Picture 21">
              <a:extLst>
                <a:ext uri="{FF2B5EF4-FFF2-40B4-BE49-F238E27FC236}">
                  <a16:creationId xmlns:a16="http://schemas.microsoft.com/office/drawing/2014/main" id="{BC086513-9F8D-6470-70CC-DCC2887A3F7F}"/>
                </a:ext>
              </a:extLst>
            </p:cNvPr>
            <p:cNvPicPr/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35"/>
            <a:stretch/>
          </p:blipFill>
          <p:spPr>
            <a:xfrm>
              <a:off x="0" y="1641393"/>
              <a:ext cx="139306" cy="550106"/>
            </a:xfrm>
            <a:prstGeom prst="rect">
              <a:avLst/>
            </a:prstGeom>
          </p:spPr>
        </p:pic>
      </p:grpSp>
      <p:sp>
        <p:nvSpPr>
          <p:cNvPr id="16" name="Rectangle 2">
            <a:extLst>
              <a:ext uri="{FF2B5EF4-FFF2-40B4-BE49-F238E27FC236}">
                <a16:creationId xmlns:a16="http://schemas.microsoft.com/office/drawing/2014/main" id="{AF83FBC3-B17F-0E8A-2740-99EB8BC9FF88}"/>
              </a:ext>
            </a:extLst>
          </p:cNvPr>
          <p:cNvSpPr/>
          <p:nvPr userDrawn="1"/>
        </p:nvSpPr>
        <p:spPr>
          <a:xfrm>
            <a:off x="4385810" y="2960948"/>
            <a:ext cx="3420380" cy="34203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81199DD9-BEA8-EE7D-E33F-36F34218DAC3}"/>
              </a:ext>
            </a:extLst>
          </p:cNvPr>
          <p:cNvSpPr>
            <a:spLocks/>
          </p:cNvSpPr>
          <p:nvPr userDrawn="1"/>
        </p:nvSpPr>
        <p:spPr>
          <a:xfrm>
            <a:off x="8220236" y="2960948"/>
            <a:ext cx="3420380" cy="34203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819F07FE-9627-D9D6-D129-2C591F115189}"/>
              </a:ext>
            </a:extLst>
          </p:cNvPr>
          <p:cNvSpPr/>
          <p:nvPr userDrawn="1"/>
        </p:nvSpPr>
        <p:spPr>
          <a:xfrm>
            <a:off x="551384" y="2960948"/>
            <a:ext cx="3420380" cy="34203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889B8F90-4CF3-FFB7-BFE2-5639C439F1C5}"/>
              </a:ext>
            </a:extLst>
          </p:cNvPr>
          <p:cNvSpPr txBox="1"/>
          <p:nvPr userDrawn="1"/>
        </p:nvSpPr>
        <p:spPr>
          <a:xfrm>
            <a:off x="1001435" y="3104964"/>
            <a:ext cx="2592287" cy="28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800" b="1" noProof="0" dirty="0">
                <a:solidFill>
                  <a:schemeClr val="tx1"/>
                </a:solidFill>
                <a:latin typeface="+mj-lt"/>
              </a:rPr>
              <a:t>Our Location</a:t>
            </a: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B833F023-8ACE-F43C-2A42-9B131DB25263}"/>
              </a:ext>
            </a:extLst>
          </p:cNvPr>
          <p:cNvSpPr txBox="1"/>
          <p:nvPr userDrawn="1"/>
        </p:nvSpPr>
        <p:spPr>
          <a:xfrm>
            <a:off x="4865949" y="3104964"/>
            <a:ext cx="2520280" cy="28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800" b="1" noProof="0" dirty="0">
                <a:solidFill>
                  <a:schemeClr val="tx1"/>
                </a:solidFill>
                <a:latin typeface="+mj-lt"/>
              </a:rPr>
              <a:t>Your Contacts</a:t>
            </a: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B121BAE8-44BF-8B8D-B272-AADED0645D23}"/>
              </a:ext>
            </a:extLst>
          </p:cNvPr>
          <p:cNvSpPr txBox="1"/>
          <p:nvPr userDrawn="1"/>
        </p:nvSpPr>
        <p:spPr>
          <a:xfrm>
            <a:off x="8694460" y="3104964"/>
            <a:ext cx="2520280" cy="28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800" b="1" noProof="0" dirty="0">
                <a:solidFill>
                  <a:schemeClr val="tx1"/>
                </a:solidFill>
                <a:latin typeface="+mj-lt"/>
              </a:rPr>
              <a:t>Our Digital Locations</a:t>
            </a:r>
          </a:p>
        </p:txBody>
      </p:sp>
    </p:spTree>
    <p:extLst>
      <p:ext uri="{BB962C8B-B14F-4D97-AF65-F5344CB8AC3E}">
        <p14:creationId xmlns:p14="http://schemas.microsoft.com/office/powerpoint/2010/main" val="220910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ur Tit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895397FA-DA82-4409-9837-5F1BCE012F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383" y="944724"/>
            <a:ext cx="11089233" cy="396044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Subheadline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600B6AB-EDBA-42C8-A477-EE6E66FB69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16499474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nten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3302CDC-D535-484B-AC75-648BA09B53D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495800" y="0"/>
            <a:ext cx="7696200" cy="6918932"/>
          </a:xfrm>
          <a:custGeom>
            <a:avLst/>
            <a:gdLst>
              <a:gd name="connsiteX0" fmla="*/ 0 w 4857750"/>
              <a:gd name="connsiteY0" fmla="*/ 832457 h 832457"/>
              <a:gd name="connsiteX1" fmla="*/ 0 w 4857750"/>
              <a:gd name="connsiteY1" fmla="*/ 0 h 832457"/>
              <a:gd name="connsiteX2" fmla="*/ 4857750 w 4857750"/>
              <a:gd name="connsiteY2" fmla="*/ 832457 h 832457"/>
              <a:gd name="connsiteX3" fmla="*/ 0 w 4857750"/>
              <a:gd name="connsiteY3" fmla="*/ 832457 h 832457"/>
              <a:gd name="connsiteX0" fmla="*/ 0 w 5095875"/>
              <a:gd name="connsiteY0" fmla="*/ 861032 h 861032"/>
              <a:gd name="connsiteX1" fmla="*/ 5095875 w 5095875"/>
              <a:gd name="connsiteY1" fmla="*/ 0 h 861032"/>
              <a:gd name="connsiteX2" fmla="*/ 4857750 w 5095875"/>
              <a:gd name="connsiteY2" fmla="*/ 861032 h 861032"/>
              <a:gd name="connsiteX3" fmla="*/ 0 w 5095875"/>
              <a:gd name="connsiteY3" fmla="*/ 861032 h 861032"/>
              <a:gd name="connsiteX0" fmla="*/ 0 w 5095875"/>
              <a:gd name="connsiteY0" fmla="*/ 861032 h 6947507"/>
              <a:gd name="connsiteX1" fmla="*/ 5095875 w 5095875"/>
              <a:gd name="connsiteY1" fmla="*/ 0 h 6947507"/>
              <a:gd name="connsiteX2" fmla="*/ 5086350 w 5095875"/>
              <a:gd name="connsiteY2" fmla="*/ 6947507 h 6947507"/>
              <a:gd name="connsiteX3" fmla="*/ 0 w 5095875"/>
              <a:gd name="connsiteY3" fmla="*/ 861032 h 6947507"/>
              <a:gd name="connsiteX0" fmla="*/ 0 w 7696200"/>
              <a:gd name="connsiteY0" fmla="*/ 6890357 h 6947507"/>
              <a:gd name="connsiteX1" fmla="*/ 7696200 w 7696200"/>
              <a:gd name="connsiteY1" fmla="*/ 0 h 6947507"/>
              <a:gd name="connsiteX2" fmla="*/ 7686675 w 7696200"/>
              <a:gd name="connsiteY2" fmla="*/ 6947507 h 6947507"/>
              <a:gd name="connsiteX3" fmla="*/ 0 w 7696200"/>
              <a:gd name="connsiteY3" fmla="*/ 6890357 h 694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96200" h="6947507">
                <a:moveTo>
                  <a:pt x="0" y="6890357"/>
                </a:moveTo>
                <a:lnTo>
                  <a:pt x="7696200" y="0"/>
                </a:lnTo>
                <a:lnTo>
                  <a:pt x="7686675" y="6947507"/>
                </a:lnTo>
                <a:lnTo>
                  <a:pt x="0" y="6890357"/>
                </a:lnTo>
                <a:close/>
              </a:path>
            </a:pathLst>
          </a:custGeom>
          <a:pattFill prst="ltUpDiag">
            <a:fgClr>
              <a:schemeClr val="accent5"/>
            </a:fgClr>
            <a:bgClr>
              <a:schemeClr val="bg1"/>
            </a:bgClr>
          </a:pattFill>
        </p:spPr>
        <p:txBody>
          <a:bodyPr vert="horz" wrap="square" lIns="3744000" tIns="0" rIns="360000" bIns="396000" rtlCol="0" anchor="b">
            <a:noAutofit/>
          </a:bodyPr>
          <a:lstStyle>
            <a:lvl1pPr algn="r">
              <a:defRPr lang="de-DE" b="0" i="1" dirty="0">
                <a:latin typeface="Lato Black" panose="020F0A02020204030203" pitchFamily="34" charset="0"/>
              </a:defRPr>
            </a:lvl1pPr>
          </a:lstStyle>
          <a:p>
            <a:pPr lvl="0" algn="r"/>
            <a:r>
              <a:rPr lang="en-US"/>
              <a:t> Bildplatzhalter || Image Placeholder</a:t>
            </a:r>
            <a:endParaRPr lang="en-US" dirty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1CE4C7F3-045D-488B-A486-CC89CFCB38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383" y="944724"/>
            <a:ext cx="11089233" cy="396044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Subheadline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C9705F-3BEE-4203-9C94-9BDF38F4C96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51383" y="1592796"/>
            <a:ext cx="5544617" cy="4788533"/>
          </a:xfrm>
        </p:spPr>
        <p:txBody>
          <a:bodyPr/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</a:t>
            </a:r>
            <a:r>
              <a:rPr lang="en-US" dirty="0"/>
              <a:t>Ebene</a:t>
            </a:r>
          </a:p>
          <a:p>
            <a:pPr lvl="2"/>
            <a:r>
              <a:rPr lang="en-US" dirty="0" err="1"/>
              <a:t>Dritte</a:t>
            </a:r>
            <a:r>
              <a:rPr lang="en-US" dirty="0"/>
              <a:t> Ebene</a:t>
            </a:r>
          </a:p>
          <a:p>
            <a:pPr lvl="3"/>
            <a:r>
              <a:rPr lang="en-US" dirty="0" err="1"/>
              <a:t>Vierte</a:t>
            </a:r>
            <a:r>
              <a:rPr lang="en-US" dirty="0"/>
              <a:t> Ebene</a:t>
            </a:r>
          </a:p>
          <a:p>
            <a:pPr lvl="4"/>
            <a:r>
              <a:rPr lang="en-US" dirty="0" err="1"/>
              <a:t>Fünfte</a:t>
            </a:r>
            <a:r>
              <a:rPr lang="en-US" dirty="0"/>
              <a:t> Ebene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1179491-E0E8-4E48-A333-09CAB980B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Statement</a:t>
            </a:r>
            <a:endParaRPr lang="en-US" dirty="0"/>
          </a:p>
        </p:txBody>
      </p:sp>
      <p:pic>
        <p:nvPicPr>
          <p:cNvPr id="9" name="Picture 27">
            <a:extLst>
              <a:ext uri="{FF2B5EF4-FFF2-40B4-BE49-F238E27FC236}">
                <a16:creationId xmlns:a16="http://schemas.microsoft.com/office/drawing/2014/main" id="{EEA781ED-E58B-4C2E-83BC-3BAD6A385DB1}"/>
              </a:ext>
            </a:extLst>
          </p:cNvPr>
          <p:cNvPicPr/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62"/>
          <a:stretch/>
        </p:blipFill>
        <p:spPr>
          <a:xfrm>
            <a:off x="10458389" y="-101543"/>
            <a:ext cx="368361" cy="550106"/>
          </a:xfrm>
          <a:prstGeom prst="rect">
            <a:avLst/>
          </a:prstGeom>
        </p:spPr>
      </p:pic>
      <p:pic>
        <p:nvPicPr>
          <p:cNvPr id="10" name="Picture 23">
            <a:extLst>
              <a:ext uri="{FF2B5EF4-FFF2-40B4-BE49-F238E27FC236}">
                <a16:creationId xmlns:a16="http://schemas.microsoft.com/office/drawing/2014/main" id="{3142188E-E661-4D8F-9C87-6D4B445EFDE9}"/>
              </a:ext>
            </a:extLst>
          </p:cNvPr>
          <p:cNvPicPr/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97"/>
          <a:stretch/>
        </p:blipFill>
        <p:spPr>
          <a:xfrm>
            <a:off x="1181069" y="0"/>
            <a:ext cx="518546" cy="28277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2A68060-5D1A-4A35-A1B5-CACC0764966C}"/>
              </a:ext>
            </a:extLst>
          </p:cNvPr>
          <p:cNvGrpSpPr/>
          <p:nvPr userDrawn="1"/>
        </p:nvGrpSpPr>
        <p:grpSpPr>
          <a:xfrm>
            <a:off x="0" y="1593821"/>
            <a:ext cx="352220" cy="597678"/>
            <a:chOff x="0" y="1593821"/>
            <a:chExt cx="352220" cy="597678"/>
          </a:xfrm>
        </p:grpSpPr>
        <p:pic>
          <p:nvPicPr>
            <p:cNvPr id="13" name="Picture 22">
              <a:extLst>
                <a:ext uri="{FF2B5EF4-FFF2-40B4-BE49-F238E27FC236}">
                  <a16:creationId xmlns:a16="http://schemas.microsoft.com/office/drawing/2014/main" id="{D8DB31CB-B32B-4031-8142-2C3557E9C2B1}"/>
                </a:ext>
              </a:extLst>
            </p:cNvPr>
            <p:cNvPicPr/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76" r="-1"/>
            <a:stretch/>
          </p:blipFill>
          <p:spPr>
            <a:xfrm>
              <a:off x="0" y="1593821"/>
              <a:ext cx="352220" cy="550106"/>
            </a:xfrm>
            <a:prstGeom prst="rect">
              <a:avLst/>
            </a:prstGeom>
          </p:spPr>
        </p:pic>
        <p:pic>
          <p:nvPicPr>
            <p:cNvPr id="14" name="Picture 21">
              <a:extLst>
                <a:ext uri="{FF2B5EF4-FFF2-40B4-BE49-F238E27FC236}">
                  <a16:creationId xmlns:a16="http://schemas.microsoft.com/office/drawing/2014/main" id="{C0497AC3-D795-42A5-B97C-83DF23D5F732}"/>
                </a:ext>
              </a:extLst>
            </p:cNvPr>
            <p:cNvPicPr/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35"/>
            <a:stretch/>
          </p:blipFill>
          <p:spPr>
            <a:xfrm>
              <a:off x="0" y="1641393"/>
              <a:ext cx="139306" cy="550106"/>
            </a:xfrm>
            <a:prstGeom prst="rect">
              <a:avLst/>
            </a:prstGeom>
          </p:spPr>
        </p:pic>
      </p:grpSp>
      <p:pic>
        <p:nvPicPr>
          <p:cNvPr id="15" name="Picture 24">
            <a:extLst>
              <a:ext uri="{FF2B5EF4-FFF2-40B4-BE49-F238E27FC236}">
                <a16:creationId xmlns:a16="http://schemas.microsoft.com/office/drawing/2014/main" id="{296CC2D2-11B7-489B-BCBC-8FD2C898ADDB}"/>
              </a:ext>
            </a:extLst>
          </p:cNvPr>
          <p:cNvPicPr/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85"/>
          <a:stretch/>
        </p:blipFill>
        <p:spPr>
          <a:xfrm>
            <a:off x="10790001" y="-1"/>
            <a:ext cx="518546" cy="3455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271D5D-EA27-AC01-733A-FEF3175D2C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0" t="31701" r="14628" b="31700"/>
          <a:stretch/>
        </p:blipFill>
        <p:spPr>
          <a:xfrm>
            <a:off x="551383" y="6525344"/>
            <a:ext cx="786857" cy="18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9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6">
            <a:extLst>
              <a:ext uri="{FF2B5EF4-FFF2-40B4-BE49-F238E27FC236}">
                <a16:creationId xmlns:a16="http://schemas.microsoft.com/office/drawing/2014/main" id="{025D6348-917F-488B-9164-ECEE61BE0CAE}"/>
              </a:ext>
            </a:extLst>
          </p:cNvPr>
          <p:cNvSpPr txBox="1">
            <a:spLocks/>
          </p:cNvSpPr>
          <p:nvPr/>
        </p:nvSpPr>
        <p:spPr>
          <a:xfrm>
            <a:off x="10560496" y="6526420"/>
            <a:ext cx="1080120" cy="18002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de-DE"/>
            </a:defPPr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6B95A076-9B4E-4A09-9293-BC1CE2E6B265}" type="slidenum">
              <a:rPr lang="en-US" sz="1200" smtClean="0">
                <a:latin typeface="+mn-lt"/>
              </a:rPr>
              <a:pPr lvl="0"/>
              <a:t>‹#›</a:t>
            </a:fld>
            <a:endParaRPr lang="en-US" sz="1200" dirty="0">
              <a:latin typeface="+mn-lt"/>
            </a:endParaRP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1181402-9649-4C96-B5BA-F56E8A792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3" y="476672"/>
            <a:ext cx="11089233" cy="46805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Statement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AA88CE-2C4D-43AF-ADDC-25C712E61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383" y="1592796"/>
            <a:ext cx="11089233" cy="478853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</a:t>
            </a:r>
            <a:r>
              <a:rPr lang="en-US" dirty="0"/>
              <a:t>Ebene</a:t>
            </a:r>
          </a:p>
          <a:p>
            <a:pPr lvl="2"/>
            <a:r>
              <a:rPr lang="en-US" dirty="0" err="1"/>
              <a:t>Dritte</a:t>
            </a:r>
            <a:r>
              <a:rPr lang="en-US" dirty="0"/>
              <a:t> Ebene</a:t>
            </a:r>
          </a:p>
          <a:p>
            <a:pPr lvl="3"/>
            <a:r>
              <a:rPr lang="en-US" dirty="0" err="1"/>
              <a:t>Vierte</a:t>
            </a:r>
            <a:r>
              <a:rPr lang="en-US" dirty="0"/>
              <a:t> Ebene</a:t>
            </a:r>
          </a:p>
          <a:p>
            <a:pPr lvl="4"/>
            <a:r>
              <a:rPr lang="en-US" dirty="0" err="1"/>
              <a:t>Fünfte</a:t>
            </a:r>
            <a:r>
              <a:rPr lang="en-US" dirty="0"/>
              <a:t> Ebene</a:t>
            </a:r>
          </a:p>
        </p:txBody>
      </p:sp>
      <p:pic>
        <p:nvPicPr>
          <p:cNvPr id="15" name="Grafik 14" descr="Ein Bild, das Text, Uhr, Messanzeige, ClipArt enthält.&#10;&#10;Automatisch generierte Beschreibung">
            <a:extLst>
              <a:ext uri="{FF2B5EF4-FFF2-40B4-BE49-F238E27FC236}">
                <a16:creationId xmlns:a16="http://schemas.microsoft.com/office/drawing/2014/main" id="{1EF22D38-E777-47C1-A930-7812A276A8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3" y="6525344"/>
            <a:ext cx="792088" cy="18217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273307D-CBAD-463D-BC8D-7B76136D5186}"/>
              </a:ext>
            </a:extLst>
          </p:cNvPr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62"/>
          <a:stretch/>
        </p:blipFill>
        <p:spPr>
          <a:xfrm>
            <a:off x="10458389" y="-101543"/>
            <a:ext cx="368361" cy="5501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FA3262F-73BB-493F-9D2A-55EC2643E66F}"/>
              </a:ext>
            </a:extLst>
          </p:cNvPr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97"/>
          <a:stretch/>
        </p:blipFill>
        <p:spPr>
          <a:xfrm>
            <a:off x="1181069" y="0"/>
            <a:ext cx="518546" cy="282772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38A0AAD-21CB-4AF9-96CE-B243634488F8}"/>
              </a:ext>
            </a:extLst>
          </p:cNvPr>
          <p:cNvGrpSpPr/>
          <p:nvPr/>
        </p:nvGrpSpPr>
        <p:grpSpPr>
          <a:xfrm>
            <a:off x="0" y="1593821"/>
            <a:ext cx="352220" cy="597678"/>
            <a:chOff x="0" y="1593821"/>
            <a:chExt cx="352220" cy="59767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2E25486-397B-4383-8E92-FBB7876CB49D}"/>
                </a:ext>
              </a:extLst>
            </p:cNvPr>
            <p:cNvPicPr/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76" r="-1"/>
            <a:stretch/>
          </p:blipFill>
          <p:spPr>
            <a:xfrm>
              <a:off x="0" y="1593821"/>
              <a:ext cx="352220" cy="55010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8F7C4D-0B7D-4E4E-B5D3-10C1089C16BE}"/>
                </a:ext>
              </a:extLst>
            </p:cNvPr>
            <p:cNvPicPr/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35"/>
            <a:stretch/>
          </p:blipFill>
          <p:spPr>
            <a:xfrm>
              <a:off x="0" y="1641393"/>
              <a:ext cx="139306" cy="550106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6FF3F1CB-25DA-4234-9630-1FC226B8F189}"/>
              </a:ext>
            </a:extLst>
          </p:cNvPr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85"/>
          <a:stretch/>
        </p:blipFill>
        <p:spPr>
          <a:xfrm>
            <a:off x="10790001" y="-1"/>
            <a:ext cx="518546" cy="345547"/>
          </a:xfrm>
          <a:prstGeom prst="rect">
            <a:avLst/>
          </a:prstGeom>
        </p:spPr>
      </p:pic>
      <p:sp>
        <p:nvSpPr>
          <p:cNvPr id="17" name="Footer">
            <a:extLst>
              <a:ext uri="{FF2B5EF4-FFF2-40B4-BE49-F238E27FC236}">
                <a16:creationId xmlns:a16="http://schemas.microsoft.com/office/drawing/2014/main" id="{C28D1F07-7EDE-4D4F-B438-8070A98F6E4B}"/>
              </a:ext>
            </a:extLst>
          </p:cNvPr>
          <p:cNvSpPr txBox="1"/>
          <p:nvPr/>
        </p:nvSpPr>
        <p:spPr>
          <a:xfrm>
            <a:off x="1523492" y="6526420"/>
            <a:ext cx="8928992" cy="18002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>
              <a:defRPr sz="1200">
                <a:solidFill>
                  <a:schemeClr val="accent4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3EB2C67C-87DC-1C61-B7D7-7FFF8B173219}"/>
              </a:ext>
            </a:extLst>
          </p:cNvPr>
          <p:cNvSpPr txBox="1">
            <a:spLocks/>
          </p:cNvSpPr>
          <p:nvPr userDrawn="1"/>
        </p:nvSpPr>
        <p:spPr>
          <a:xfrm>
            <a:off x="10560496" y="6526420"/>
            <a:ext cx="1080120" cy="18002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de-DE"/>
            </a:defPPr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6B95A076-9B4E-4A09-9293-BC1CE2E6B265}" type="slidenum">
              <a:rPr lang="en-US" sz="1200" smtClean="0">
                <a:latin typeface="+mn-lt"/>
              </a:rPr>
              <a:pPr lvl="0"/>
              <a:t>‹#›</a:t>
            </a:fld>
            <a:endParaRPr lang="en-US" sz="1200" dirty="0">
              <a:latin typeface="+mn-lt"/>
            </a:endParaRPr>
          </a:p>
        </p:txBody>
      </p:sp>
      <p:pic>
        <p:nvPicPr>
          <p:cNvPr id="5" name="Grafik 4" descr="Ein Bild, das Text, Uhr, Messanzeige, ClipArt enthält.&#10;&#10;Automatisch generierte Beschreibung">
            <a:extLst>
              <a:ext uri="{FF2B5EF4-FFF2-40B4-BE49-F238E27FC236}">
                <a16:creationId xmlns:a16="http://schemas.microsoft.com/office/drawing/2014/main" id="{96890CEA-5FE3-9349-3DAC-9CDCCB159FE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3" y="6525344"/>
            <a:ext cx="792088" cy="182173"/>
          </a:xfrm>
          <a:prstGeom prst="rect">
            <a:avLst/>
          </a:prstGeom>
        </p:spPr>
      </p:pic>
      <p:pic>
        <p:nvPicPr>
          <p:cNvPr id="6" name="Picture 27">
            <a:extLst>
              <a:ext uri="{FF2B5EF4-FFF2-40B4-BE49-F238E27FC236}">
                <a16:creationId xmlns:a16="http://schemas.microsoft.com/office/drawing/2014/main" id="{49307ABD-38FF-781D-5536-EA93251B477E}"/>
              </a:ext>
            </a:extLst>
          </p:cNvPr>
          <p:cNvPicPr/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62"/>
          <a:stretch/>
        </p:blipFill>
        <p:spPr>
          <a:xfrm>
            <a:off x="10458389" y="-101543"/>
            <a:ext cx="368361" cy="550106"/>
          </a:xfrm>
          <a:prstGeom prst="rect">
            <a:avLst/>
          </a:prstGeom>
        </p:spPr>
      </p:pic>
      <p:pic>
        <p:nvPicPr>
          <p:cNvPr id="8" name="Picture 23">
            <a:extLst>
              <a:ext uri="{FF2B5EF4-FFF2-40B4-BE49-F238E27FC236}">
                <a16:creationId xmlns:a16="http://schemas.microsoft.com/office/drawing/2014/main" id="{2C4490E6-D76C-97EF-DB8D-279D2E5D51C5}"/>
              </a:ext>
            </a:extLst>
          </p:cNvPr>
          <p:cNvPicPr/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97"/>
          <a:stretch/>
        </p:blipFill>
        <p:spPr>
          <a:xfrm>
            <a:off x="1181069" y="0"/>
            <a:ext cx="518546" cy="282772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E6492149-2250-175C-E72A-65B2864F43C2}"/>
              </a:ext>
            </a:extLst>
          </p:cNvPr>
          <p:cNvGrpSpPr/>
          <p:nvPr userDrawn="1"/>
        </p:nvGrpSpPr>
        <p:grpSpPr>
          <a:xfrm>
            <a:off x="0" y="1593821"/>
            <a:ext cx="352220" cy="597678"/>
            <a:chOff x="0" y="1593821"/>
            <a:chExt cx="352220" cy="597678"/>
          </a:xfrm>
        </p:grpSpPr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id="{1F18C5F7-43E9-1F5E-E833-5C874291D3F9}"/>
                </a:ext>
              </a:extLst>
            </p:cNvPr>
            <p:cNvPicPr/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76" r="-1"/>
            <a:stretch/>
          </p:blipFill>
          <p:spPr>
            <a:xfrm>
              <a:off x="0" y="1593821"/>
              <a:ext cx="352220" cy="550106"/>
            </a:xfrm>
            <a:prstGeom prst="rect">
              <a:avLst/>
            </a:prstGeom>
          </p:spPr>
        </p:pic>
        <p:pic>
          <p:nvPicPr>
            <p:cNvPr id="11" name="Picture 21">
              <a:extLst>
                <a:ext uri="{FF2B5EF4-FFF2-40B4-BE49-F238E27FC236}">
                  <a16:creationId xmlns:a16="http://schemas.microsoft.com/office/drawing/2014/main" id="{87820674-FBEB-E715-0BC5-7129AB1CB720}"/>
                </a:ext>
              </a:extLst>
            </p:cNvPr>
            <p:cNvPicPr/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35"/>
            <a:stretch/>
          </p:blipFill>
          <p:spPr>
            <a:xfrm>
              <a:off x="0" y="1641393"/>
              <a:ext cx="139306" cy="550106"/>
            </a:xfrm>
            <a:prstGeom prst="rect">
              <a:avLst/>
            </a:prstGeom>
          </p:spPr>
        </p:pic>
      </p:grpSp>
      <p:pic>
        <p:nvPicPr>
          <p:cNvPr id="12" name="Picture 24">
            <a:extLst>
              <a:ext uri="{FF2B5EF4-FFF2-40B4-BE49-F238E27FC236}">
                <a16:creationId xmlns:a16="http://schemas.microsoft.com/office/drawing/2014/main" id="{8F4E8332-3450-E04E-757D-6862B1217C8B}"/>
              </a:ext>
            </a:extLst>
          </p:cNvPr>
          <p:cNvPicPr/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85"/>
          <a:stretch/>
        </p:blipFill>
        <p:spPr>
          <a:xfrm>
            <a:off x="10790001" y="-1"/>
            <a:ext cx="518546" cy="345547"/>
          </a:xfrm>
          <a:prstGeom prst="rect">
            <a:avLst/>
          </a:prstGeom>
        </p:spPr>
      </p:pic>
      <p:sp>
        <p:nvSpPr>
          <p:cNvPr id="14" name="Footer">
            <a:extLst>
              <a:ext uri="{FF2B5EF4-FFF2-40B4-BE49-F238E27FC236}">
                <a16:creationId xmlns:a16="http://schemas.microsoft.com/office/drawing/2014/main" id="{8F16965E-CFF1-A803-D295-1A2E12F3EB02}"/>
              </a:ext>
            </a:extLst>
          </p:cNvPr>
          <p:cNvSpPr txBox="1"/>
          <p:nvPr userDrawn="1"/>
        </p:nvSpPr>
        <p:spPr>
          <a:xfrm>
            <a:off x="1523492" y="6526420"/>
            <a:ext cx="8928992" cy="18002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>
              <a:defRPr sz="1200">
                <a:solidFill>
                  <a:schemeClr val="accent4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0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/>
        </a:buClr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648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3" orient="horz" pos="300" userDrawn="1">
          <p15:clr>
            <a:srgbClr val="F26B43"/>
          </p15:clr>
        </p15:guide>
        <p15:guide id="14" pos="347" userDrawn="1">
          <p15:clr>
            <a:srgbClr val="F26B43"/>
          </p15:clr>
        </p15:guide>
        <p15:guide id="15" orient="horz" pos="4020" userDrawn="1">
          <p15:clr>
            <a:srgbClr val="F26B43"/>
          </p15:clr>
        </p15:guide>
        <p15:guide id="16" pos="7333" userDrawn="1">
          <p15:clr>
            <a:srgbClr val="F26B43"/>
          </p15:clr>
        </p15:guide>
        <p15:guide id="17" orient="horz" pos="1003" userDrawn="1">
          <p15:clr>
            <a:srgbClr val="F26B43"/>
          </p15:clr>
        </p15:guide>
        <p15:guide id="18" orient="horz" pos="2387" userDrawn="1">
          <p15:clr>
            <a:srgbClr val="F26B43"/>
          </p15:clr>
        </p15:guide>
        <p15:guide id="19" orient="horz" pos="2614" userDrawn="1">
          <p15:clr>
            <a:srgbClr val="F26B43"/>
          </p15:clr>
        </p15:guide>
        <p15:guide id="20" pos="3727" userDrawn="1">
          <p15:clr>
            <a:srgbClr val="F26B43"/>
          </p15:clr>
        </p15:guide>
        <p15:guide id="21" pos="3953" userDrawn="1">
          <p15:clr>
            <a:srgbClr val="F26B43"/>
          </p15:clr>
        </p15:guide>
        <p15:guide id="22" orient="horz" pos="59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4.png"/><Relationship Id="rId3" Type="http://schemas.openxmlformats.org/officeDocument/2006/relationships/tags" Target="../tags/tag41.xml"/><Relationship Id="rId7" Type="http://schemas.openxmlformats.org/officeDocument/2006/relationships/tags" Target="../tags/tag45.xml"/><Relationship Id="rId12" Type="http://schemas.openxmlformats.org/officeDocument/2006/relationships/image" Target="../media/image13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image" Target="../media/image12.png"/><Relationship Id="rId5" Type="http://schemas.openxmlformats.org/officeDocument/2006/relationships/tags" Target="../tags/tag43.xml"/><Relationship Id="rId10" Type="http://schemas.openxmlformats.org/officeDocument/2006/relationships/image" Target="../media/image17.jpeg"/><Relationship Id="rId4" Type="http://schemas.openxmlformats.org/officeDocument/2006/relationships/tags" Target="../tags/tag42.xml"/><Relationship Id="rId9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13" Type="http://schemas.openxmlformats.org/officeDocument/2006/relationships/tags" Target="../tags/tag60.xml"/><Relationship Id="rId18" Type="http://schemas.openxmlformats.org/officeDocument/2006/relationships/tags" Target="../tags/tag65.xml"/><Relationship Id="rId3" Type="http://schemas.openxmlformats.org/officeDocument/2006/relationships/tags" Target="../tags/tag50.xml"/><Relationship Id="rId21" Type="http://schemas.openxmlformats.org/officeDocument/2006/relationships/tags" Target="../tags/tag68.xml"/><Relationship Id="rId7" Type="http://schemas.openxmlformats.org/officeDocument/2006/relationships/tags" Target="../tags/tag54.xml"/><Relationship Id="rId12" Type="http://schemas.openxmlformats.org/officeDocument/2006/relationships/tags" Target="../tags/tag59.xml"/><Relationship Id="rId17" Type="http://schemas.openxmlformats.org/officeDocument/2006/relationships/tags" Target="../tags/tag64.xml"/><Relationship Id="rId2" Type="http://schemas.openxmlformats.org/officeDocument/2006/relationships/tags" Target="../tags/tag49.xml"/><Relationship Id="rId16" Type="http://schemas.openxmlformats.org/officeDocument/2006/relationships/tags" Target="../tags/tag63.xml"/><Relationship Id="rId20" Type="http://schemas.openxmlformats.org/officeDocument/2006/relationships/tags" Target="../tags/tag67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tags" Target="../tags/tag58.xml"/><Relationship Id="rId24" Type="http://schemas.openxmlformats.org/officeDocument/2006/relationships/chart" Target="../charts/chart1.xml"/><Relationship Id="rId5" Type="http://schemas.openxmlformats.org/officeDocument/2006/relationships/tags" Target="../tags/tag52.xml"/><Relationship Id="rId15" Type="http://schemas.openxmlformats.org/officeDocument/2006/relationships/tags" Target="../tags/tag62.xml"/><Relationship Id="rId23" Type="http://schemas.openxmlformats.org/officeDocument/2006/relationships/image" Target="../media/image20.svg"/><Relationship Id="rId10" Type="http://schemas.openxmlformats.org/officeDocument/2006/relationships/tags" Target="../tags/tag57.xml"/><Relationship Id="rId19" Type="http://schemas.openxmlformats.org/officeDocument/2006/relationships/tags" Target="../tags/tag66.xml"/><Relationship Id="rId4" Type="http://schemas.openxmlformats.org/officeDocument/2006/relationships/tags" Target="../tags/tag51.xml"/><Relationship Id="rId9" Type="http://schemas.openxmlformats.org/officeDocument/2006/relationships/tags" Target="../tags/tag56.xml"/><Relationship Id="rId14" Type="http://schemas.openxmlformats.org/officeDocument/2006/relationships/tags" Target="../tags/tag61.xml"/><Relationship Id="rId2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77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25.svg"/><Relationship Id="rId3" Type="http://schemas.openxmlformats.org/officeDocument/2006/relationships/tags" Target="../tags/tag72.xml"/><Relationship Id="rId7" Type="http://schemas.openxmlformats.org/officeDocument/2006/relationships/tags" Target="../tags/tag76.xml"/><Relationship Id="rId12" Type="http://schemas.openxmlformats.org/officeDocument/2006/relationships/tags" Target="../tags/tag81.xml"/><Relationship Id="rId17" Type="http://schemas.openxmlformats.org/officeDocument/2006/relationships/image" Target="../media/image24.svg"/><Relationship Id="rId2" Type="http://schemas.openxmlformats.org/officeDocument/2006/relationships/tags" Target="../tags/tag71.xml"/><Relationship Id="rId16" Type="http://schemas.openxmlformats.org/officeDocument/2006/relationships/image" Target="../media/image23.svg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1" Type="http://schemas.openxmlformats.org/officeDocument/2006/relationships/tags" Target="../tags/tag80.xml"/><Relationship Id="rId5" Type="http://schemas.openxmlformats.org/officeDocument/2006/relationships/tags" Target="../tags/tag74.xml"/><Relationship Id="rId15" Type="http://schemas.openxmlformats.org/officeDocument/2006/relationships/image" Target="../media/image22.svg"/><Relationship Id="rId10" Type="http://schemas.openxmlformats.org/officeDocument/2006/relationships/tags" Target="../tags/tag79.xml"/><Relationship Id="rId4" Type="http://schemas.openxmlformats.org/officeDocument/2006/relationships/tags" Target="../tags/tag73.xml"/><Relationship Id="rId9" Type="http://schemas.openxmlformats.org/officeDocument/2006/relationships/tags" Target="../tags/tag78.xml"/><Relationship Id="rId1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90.xml"/><Relationship Id="rId13" Type="http://schemas.openxmlformats.org/officeDocument/2006/relationships/image" Target="../media/image28.svg"/><Relationship Id="rId3" Type="http://schemas.openxmlformats.org/officeDocument/2006/relationships/tags" Target="../tags/tag85.xml"/><Relationship Id="rId7" Type="http://schemas.openxmlformats.org/officeDocument/2006/relationships/tags" Target="../tags/tag89.xml"/><Relationship Id="rId12" Type="http://schemas.openxmlformats.org/officeDocument/2006/relationships/image" Target="../media/image27.sv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image" Target="../media/image26.svg"/><Relationship Id="rId5" Type="http://schemas.openxmlformats.org/officeDocument/2006/relationships/tags" Target="../tags/tag87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86.xml"/><Relationship Id="rId9" Type="http://schemas.openxmlformats.org/officeDocument/2006/relationships/tags" Target="../tags/tag91.xml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10" Type="http://schemas.openxmlformats.org/officeDocument/2006/relationships/image" Target="../media/image5.jpeg"/><Relationship Id="rId4" Type="http://schemas.openxmlformats.org/officeDocument/2006/relationships/tags" Target="../tags/tag6.xml"/><Relationship Id="rId9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13" Type="http://schemas.openxmlformats.org/officeDocument/2006/relationships/image" Target="../media/image32.svg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12" Type="http://schemas.openxmlformats.org/officeDocument/2006/relationships/image" Target="../media/image31.sv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1" Type="http://schemas.openxmlformats.org/officeDocument/2006/relationships/image" Target="../media/image30.png"/><Relationship Id="rId5" Type="http://schemas.openxmlformats.org/officeDocument/2006/relationships/tags" Target="../tags/tag96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95.xml"/><Relationship Id="rId9" Type="http://schemas.openxmlformats.org/officeDocument/2006/relationships/tags" Target="../tags/tag100.xml"/><Relationship Id="rId14" Type="http://schemas.openxmlformats.org/officeDocument/2006/relationships/image" Target="../media/image3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13" Type="http://schemas.openxmlformats.org/officeDocument/2006/relationships/image" Target="../media/image37.svg"/><Relationship Id="rId3" Type="http://schemas.openxmlformats.org/officeDocument/2006/relationships/tags" Target="../tags/tag104.xml"/><Relationship Id="rId7" Type="http://schemas.openxmlformats.org/officeDocument/2006/relationships/tags" Target="../tags/tag108.xml"/><Relationship Id="rId12" Type="http://schemas.openxmlformats.org/officeDocument/2006/relationships/image" Target="../media/image36.pn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image" Target="../media/image350.png"/><Relationship Id="rId5" Type="http://schemas.openxmlformats.org/officeDocument/2006/relationships/tags" Target="../tags/tag106.xml"/><Relationship Id="rId15" Type="http://schemas.openxmlformats.org/officeDocument/2006/relationships/image" Target="../media/image39.sv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05.xml"/><Relationship Id="rId9" Type="http://schemas.openxmlformats.org/officeDocument/2006/relationships/tags" Target="../tags/tag110.xml"/><Relationship Id="rId14" Type="http://schemas.openxmlformats.org/officeDocument/2006/relationships/image" Target="../media/image38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image" Target="../media/image42.svg"/><Relationship Id="rId3" Type="http://schemas.openxmlformats.org/officeDocument/2006/relationships/tags" Target="../tags/tag113.xml"/><Relationship Id="rId7" Type="http://schemas.openxmlformats.org/officeDocument/2006/relationships/tags" Target="../tags/tag117.xml"/><Relationship Id="rId12" Type="http://schemas.openxmlformats.org/officeDocument/2006/relationships/image" Target="../media/image41.svg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image" Target="../media/image40.png"/><Relationship Id="rId5" Type="http://schemas.openxmlformats.org/officeDocument/2006/relationships/tags" Target="../tags/tag115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14.xml"/><Relationship Id="rId9" Type="http://schemas.openxmlformats.org/officeDocument/2006/relationships/tags" Target="../tags/tag119.xml"/><Relationship Id="rId14" Type="http://schemas.openxmlformats.org/officeDocument/2006/relationships/image" Target="../media/image43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122.xml"/><Relationship Id="rId7" Type="http://schemas.openxmlformats.org/officeDocument/2006/relationships/image" Target="../media/image45.sv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tags" Target="../tags/tag22.xml"/><Relationship Id="rId18" Type="http://schemas.openxmlformats.org/officeDocument/2006/relationships/slide" Target="slide18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tags" Target="../tags/tag21.xml"/><Relationship Id="rId17" Type="http://schemas.openxmlformats.org/officeDocument/2006/relationships/slide" Target="slide14.xml"/><Relationship Id="rId2" Type="http://schemas.openxmlformats.org/officeDocument/2006/relationships/tags" Target="../tags/tag11.xml"/><Relationship Id="rId16" Type="http://schemas.openxmlformats.org/officeDocument/2006/relationships/slide" Target="slide4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tags" Target="../tags/tag20.xml"/><Relationship Id="rId5" Type="http://schemas.openxmlformats.org/officeDocument/2006/relationships/tags" Target="../tags/tag14.xml"/><Relationship Id="rId15" Type="http://schemas.openxmlformats.org/officeDocument/2006/relationships/notesSlide" Target="../notesSlides/notesSlide3.xml"/><Relationship Id="rId10" Type="http://schemas.openxmlformats.org/officeDocument/2006/relationships/tags" Target="../tags/tag19.xml"/><Relationship Id="rId19" Type="http://schemas.openxmlformats.org/officeDocument/2006/relationships/slide" Target="slide25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131.xml"/><Relationship Id="rId13" Type="http://schemas.openxmlformats.org/officeDocument/2006/relationships/tags" Target="../tags/tag136.xml"/><Relationship Id="rId18" Type="http://schemas.openxmlformats.org/officeDocument/2006/relationships/hyperlink" Target="https://www.linkedin.com/company/forrs-partners" TargetMode="External"/><Relationship Id="rId3" Type="http://schemas.openxmlformats.org/officeDocument/2006/relationships/tags" Target="../tags/tag126.xml"/><Relationship Id="rId21" Type="http://schemas.openxmlformats.org/officeDocument/2006/relationships/image" Target="../media/image49.png"/><Relationship Id="rId7" Type="http://schemas.openxmlformats.org/officeDocument/2006/relationships/tags" Target="../tags/tag130.xml"/><Relationship Id="rId12" Type="http://schemas.openxmlformats.org/officeDocument/2006/relationships/tags" Target="../tags/tag135.xml"/><Relationship Id="rId17" Type="http://schemas.openxmlformats.org/officeDocument/2006/relationships/hyperlink" Target="https://www.instagram.com/forrs_gmbh" TargetMode="External"/><Relationship Id="rId2" Type="http://schemas.openxmlformats.org/officeDocument/2006/relationships/tags" Target="../tags/tag125.xml"/><Relationship Id="rId16" Type="http://schemas.openxmlformats.org/officeDocument/2006/relationships/hyperlink" Target="https://www.forrs.de/" TargetMode="External"/><Relationship Id="rId20" Type="http://schemas.openxmlformats.org/officeDocument/2006/relationships/image" Target="../media/image48.png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11" Type="http://schemas.openxmlformats.org/officeDocument/2006/relationships/tags" Target="../tags/tag134.xml"/><Relationship Id="rId5" Type="http://schemas.openxmlformats.org/officeDocument/2006/relationships/tags" Target="../tags/tag128.xml"/><Relationship Id="rId15" Type="http://schemas.openxmlformats.org/officeDocument/2006/relationships/notesSlide" Target="../notesSlides/notesSlide18.xml"/><Relationship Id="rId10" Type="http://schemas.openxmlformats.org/officeDocument/2006/relationships/tags" Target="../tags/tag133.xml"/><Relationship Id="rId19" Type="http://schemas.openxmlformats.org/officeDocument/2006/relationships/image" Target="../media/image47.png"/><Relationship Id="rId4" Type="http://schemas.openxmlformats.org/officeDocument/2006/relationships/tags" Target="../tags/tag127.xml"/><Relationship Id="rId9" Type="http://schemas.openxmlformats.org/officeDocument/2006/relationships/tags" Target="../tags/tag132.xml"/><Relationship Id="rId1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26.xml"/><Relationship Id="rId7" Type="http://schemas.openxmlformats.org/officeDocument/2006/relationships/image" Target="../media/image6.jpe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8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8.jpe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7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1.xml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9.png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12" Type="http://schemas.openxmlformats.org/officeDocument/2006/relationships/image" Target="../media/image11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image" Target="../media/image10.png"/><Relationship Id="rId5" Type="http://schemas.openxmlformats.org/officeDocument/2006/relationships/tags" Target="../tags/tag36.xml"/><Relationship Id="rId10" Type="http://schemas.openxmlformats.org/officeDocument/2006/relationships/image" Target="../media/image16.jpeg"/><Relationship Id="rId4" Type="http://schemas.openxmlformats.org/officeDocument/2006/relationships/tags" Target="../tags/tag35.xml"/><Relationship Id="rId9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F16A222-A516-4D5A-84B1-82B771F38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592263"/>
            <a:ext cx="6156684" cy="1187225"/>
          </a:xfrm>
        </p:spPr>
        <p:txBody>
          <a:bodyPr/>
          <a:lstStyle/>
          <a:p>
            <a:r>
              <a:rPr lang="de-DE" sz="4800" dirty="0">
                <a:solidFill>
                  <a:srgbClr val="035D3C"/>
                </a:solidFill>
              </a:rPr>
              <a:t>StaDS</a:t>
            </a:r>
            <a:r>
              <a:rPr lang="de-DE" sz="4800" dirty="0">
                <a:solidFill>
                  <a:srgbClr val="78D2AF"/>
                </a:solidFill>
              </a:rPr>
              <a:t>@Work</a:t>
            </a:r>
            <a:endParaRPr lang="en-US" sz="4800" dirty="0">
              <a:solidFill>
                <a:srgbClr val="78D2AF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F1426FE9-4AEC-F40C-60DF-C97D124A279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r="8685"/>
          <a:stretch>
            <a:fillRect/>
          </a:stretch>
        </p:blipFill>
        <p:spPr>
          <a:custGeom>
            <a:avLst/>
            <a:gdLst>
              <a:gd name="connsiteX0" fmla="*/ 0 w 6832600"/>
              <a:gd name="connsiteY0" fmla="*/ 1109813 h 1109813"/>
              <a:gd name="connsiteX1" fmla="*/ 0 w 6832600"/>
              <a:gd name="connsiteY1" fmla="*/ 0 h 1109813"/>
              <a:gd name="connsiteX2" fmla="*/ 6832600 w 6832600"/>
              <a:gd name="connsiteY2" fmla="*/ 1109813 h 1109813"/>
              <a:gd name="connsiteX3" fmla="*/ 0 w 6832600"/>
              <a:gd name="connsiteY3" fmla="*/ 1109813 h 1109813"/>
              <a:gd name="connsiteX0" fmla="*/ 0 w 6921500"/>
              <a:gd name="connsiteY0" fmla="*/ 6227913 h 6227913"/>
              <a:gd name="connsiteX1" fmla="*/ 88900 w 6921500"/>
              <a:gd name="connsiteY1" fmla="*/ 0 h 6227913"/>
              <a:gd name="connsiteX2" fmla="*/ 6921500 w 6921500"/>
              <a:gd name="connsiteY2" fmla="*/ 1109813 h 6227913"/>
              <a:gd name="connsiteX3" fmla="*/ 0 w 6921500"/>
              <a:gd name="connsiteY3" fmla="*/ 6227913 h 6227913"/>
              <a:gd name="connsiteX0" fmla="*/ 0 w 11061700"/>
              <a:gd name="connsiteY0" fmla="*/ 6227913 h 6227913"/>
              <a:gd name="connsiteX1" fmla="*/ 88900 w 11061700"/>
              <a:gd name="connsiteY1" fmla="*/ 0 h 6227913"/>
              <a:gd name="connsiteX2" fmla="*/ 11061700 w 11061700"/>
              <a:gd name="connsiteY2" fmla="*/ 6202513 h 6227913"/>
              <a:gd name="connsiteX3" fmla="*/ 0 w 11061700"/>
              <a:gd name="connsiteY3" fmla="*/ 6227913 h 6227913"/>
              <a:gd name="connsiteX0" fmla="*/ 0 w 12019643"/>
              <a:gd name="connsiteY0" fmla="*/ 6227913 h 6227913"/>
              <a:gd name="connsiteX1" fmla="*/ 88900 w 12019643"/>
              <a:gd name="connsiteY1" fmla="*/ 0 h 6227913"/>
              <a:gd name="connsiteX2" fmla="*/ 12019643 w 12019643"/>
              <a:gd name="connsiteY2" fmla="*/ 6202513 h 6227913"/>
              <a:gd name="connsiteX3" fmla="*/ 0 w 12019643"/>
              <a:gd name="connsiteY3" fmla="*/ 6227913 h 6227913"/>
              <a:gd name="connsiteX0" fmla="*/ 0 w 12222843"/>
              <a:gd name="connsiteY0" fmla="*/ 6227913 h 6227913"/>
              <a:gd name="connsiteX1" fmla="*/ 292100 w 12222843"/>
              <a:gd name="connsiteY1" fmla="*/ 0 h 6227913"/>
              <a:gd name="connsiteX2" fmla="*/ 12222843 w 12222843"/>
              <a:gd name="connsiteY2" fmla="*/ 6202513 h 6227913"/>
              <a:gd name="connsiteX3" fmla="*/ 0 w 12222843"/>
              <a:gd name="connsiteY3" fmla="*/ 6227913 h 6227913"/>
              <a:gd name="connsiteX0" fmla="*/ 0 w 12222843"/>
              <a:gd name="connsiteY0" fmla="*/ 6910085 h 6910085"/>
              <a:gd name="connsiteX1" fmla="*/ 12179300 w 12222843"/>
              <a:gd name="connsiteY1" fmla="*/ 0 h 6910085"/>
              <a:gd name="connsiteX2" fmla="*/ 12222843 w 12222843"/>
              <a:gd name="connsiteY2" fmla="*/ 6884685 h 6910085"/>
              <a:gd name="connsiteX3" fmla="*/ 0 w 12222843"/>
              <a:gd name="connsiteY3" fmla="*/ 6910085 h 6910085"/>
              <a:gd name="connsiteX0" fmla="*/ 0 w 6707415"/>
              <a:gd name="connsiteY0" fmla="*/ 6895570 h 6895570"/>
              <a:gd name="connsiteX1" fmla="*/ 6663872 w 6707415"/>
              <a:gd name="connsiteY1" fmla="*/ 0 h 6895570"/>
              <a:gd name="connsiteX2" fmla="*/ 6707415 w 6707415"/>
              <a:gd name="connsiteY2" fmla="*/ 6884685 h 6895570"/>
              <a:gd name="connsiteX3" fmla="*/ 0 w 6707415"/>
              <a:gd name="connsiteY3" fmla="*/ 6895570 h 6895570"/>
              <a:gd name="connsiteX0" fmla="*/ 0 w 6707415"/>
              <a:gd name="connsiteY0" fmla="*/ 6895570 h 6895570"/>
              <a:gd name="connsiteX1" fmla="*/ 4528458 w 6707415"/>
              <a:gd name="connsiteY1" fmla="*/ 658586 h 6895570"/>
              <a:gd name="connsiteX2" fmla="*/ 6663872 w 6707415"/>
              <a:gd name="connsiteY2" fmla="*/ 0 h 6895570"/>
              <a:gd name="connsiteX3" fmla="*/ 6707415 w 6707415"/>
              <a:gd name="connsiteY3" fmla="*/ 6884685 h 6895570"/>
              <a:gd name="connsiteX4" fmla="*/ 0 w 6707415"/>
              <a:gd name="connsiteY4" fmla="*/ 6895570 h 6895570"/>
              <a:gd name="connsiteX0" fmla="*/ 0 w 6707415"/>
              <a:gd name="connsiteY0" fmla="*/ 6895570 h 6895570"/>
              <a:gd name="connsiteX1" fmla="*/ 3120572 w 6707415"/>
              <a:gd name="connsiteY1" fmla="*/ 78014 h 6895570"/>
              <a:gd name="connsiteX2" fmla="*/ 6663872 w 6707415"/>
              <a:gd name="connsiteY2" fmla="*/ 0 h 6895570"/>
              <a:gd name="connsiteX3" fmla="*/ 6707415 w 6707415"/>
              <a:gd name="connsiteY3" fmla="*/ 6884685 h 6895570"/>
              <a:gd name="connsiteX4" fmla="*/ 0 w 6707415"/>
              <a:gd name="connsiteY4" fmla="*/ 6895570 h 6895570"/>
              <a:gd name="connsiteX0" fmla="*/ 0 w 6707415"/>
              <a:gd name="connsiteY0" fmla="*/ 6895570 h 6895570"/>
              <a:gd name="connsiteX1" fmla="*/ 3120572 w 6707415"/>
              <a:gd name="connsiteY1" fmla="*/ 78014 h 6895570"/>
              <a:gd name="connsiteX2" fmla="*/ 6663872 w 6707415"/>
              <a:gd name="connsiteY2" fmla="*/ 0 h 6895570"/>
              <a:gd name="connsiteX3" fmla="*/ 6707415 w 6707415"/>
              <a:gd name="connsiteY3" fmla="*/ 6884685 h 6895570"/>
              <a:gd name="connsiteX4" fmla="*/ 0 w 6707415"/>
              <a:gd name="connsiteY4" fmla="*/ 6895570 h 6895570"/>
              <a:gd name="connsiteX0" fmla="*/ 0 w 6707415"/>
              <a:gd name="connsiteY0" fmla="*/ 6895570 h 6895570"/>
              <a:gd name="connsiteX1" fmla="*/ 2162630 w 6707415"/>
              <a:gd name="connsiteY1" fmla="*/ 19957 h 6895570"/>
              <a:gd name="connsiteX2" fmla="*/ 6663872 w 6707415"/>
              <a:gd name="connsiteY2" fmla="*/ 0 h 6895570"/>
              <a:gd name="connsiteX3" fmla="*/ 6707415 w 6707415"/>
              <a:gd name="connsiteY3" fmla="*/ 6884685 h 6895570"/>
              <a:gd name="connsiteX4" fmla="*/ 0 w 6707415"/>
              <a:gd name="connsiteY4" fmla="*/ 6895570 h 6895570"/>
              <a:gd name="connsiteX0" fmla="*/ 0 w 6707415"/>
              <a:gd name="connsiteY0" fmla="*/ 6908677 h 6908677"/>
              <a:gd name="connsiteX1" fmla="*/ 2162630 w 6707415"/>
              <a:gd name="connsiteY1" fmla="*/ 33064 h 6908677"/>
              <a:gd name="connsiteX2" fmla="*/ 6663872 w 6707415"/>
              <a:gd name="connsiteY2" fmla="*/ 13107 h 6908677"/>
              <a:gd name="connsiteX3" fmla="*/ 6707415 w 6707415"/>
              <a:gd name="connsiteY3" fmla="*/ 6897792 h 6908677"/>
              <a:gd name="connsiteX4" fmla="*/ 0 w 6707415"/>
              <a:gd name="connsiteY4" fmla="*/ 6908677 h 6908677"/>
              <a:gd name="connsiteX0" fmla="*/ 0 w 6707415"/>
              <a:gd name="connsiteY0" fmla="*/ 6895570 h 6895570"/>
              <a:gd name="connsiteX1" fmla="*/ 2452916 w 6707415"/>
              <a:gd name="connsiteY1" fmla="*/ 658585 h 6895570"/>
              <a:gd name="connsiteX2" fmla="*/ 6663872 w 6707415"/>
              <a:gd name="connsiteY2" fmla="*/ 0 h 6895570"/>
              <a:gd name="connsiteX3" fmla="*/ 6707415 w 6707415"/>
              <a:gd name="connsiteY3" fmla="*/ 6884685 h 6895570"/>
              <a:gd name="connsiteX4" fmla="*/ 0 w 6707415"/>
              <a:gd name="connsiteY4" fmla="*/ 6895570 h 6895570"/>
              <a:gd name="connsiteX0" fmla="*/ 0 w 6707415"/>
              <a:gd name="connsiteY0" fmla="*/ 6895570 h 6895570"/>
              <a:gd name="connsiteX1" fmla="*/ 1901373 w 6707415"/>
              <a:gd name="connsiteY1" fmla="*/ 78014 h 6895570"/>
              <a:gd name="connsiteX2" fmla="*/ 6663872 w 6707415"/>
              <a:gd name="connsiteY2" fmla="*/ 0 h 6895570"/>
              <a:gd name="connsiteX3" fmla="*/ 6707415 w 6707415"/>
              <a:gd name="connsiteY3" fmla="*/ 6884685 h 6895570"/>
              <a:gd name="connsiteX4" fmla="*/ 0 w 6707415"/>
              <a:gd name="connsiteY4" fmla="*/ 6895570 h 6895570"/>
              <a:gd name="connsiteX0" fmla="*/ 0 w 6707415"/>
              <a:gd name="connsiteY0" fmla="*/ 6908678 h 6908678"/>
              <a:gd name="connsiteX1" fmla="*/ 2075545 w 6707415"/>
              <a:gd name="connsiteY1" fmla="*/ 33064 h 6908678"/>
              <a:gd name="connsiteX2" fmla="*/ 6663872 w 6707415"/>
              <a:gd name="connsiteY2" fmla="*/ 13108 h 6908678"/>
              <a:gd name="connsiteX3" fmla="*/ 6707415 w 6707415"/>
              <a:gd name="connsiteY3" fmla="*/ 6897793 h 6908678"/>
              <a:gd name="connsiteX4" fmla="*/ 0 w 6707415"/>
              <a:gd name="connsiteY4" fmla="*/ 6908678 h 6908678"/>
              <a:gd name="connsiteX0" fmla="*/ 0 w 6707415"/>
              <a:gd name="connsiteY0" fmla="*/ 6895570 h 6895570"/>
              <a:gd name="connsiteX1" fmla="*/ 2075545 w 6707415"/>
              <a:gd name="connsiteY1" fmla="*/ 19956 h 6895570"/>
              <a:gd name="connsiteX2" fmla="*/ 6663872 w 6707415"/>
              <a:gd name="connsiteY2" fmla="*/ 0 h 6895570"/>
              <a:gd name="connsiteX3" fmla="*/ 6707415 w 6707415"/>
              <a:gd name="connsiteY3" fmla="*/ 6884685 h 6895570"/>
              <a:gd name="connsiteX4" fmla="*/ 0 w 6707415"/>
              <a:gd name="connsiteY4" fmla="*/ 6895570 h 6895570"/>
              <a:gd name="connsiteX0" fmla="*/ 0 w 6707415"/>
              <a:gd name="connsiteY0" fmla="*/ 6895570 h 6895570"/>
              <a:gd name="connsiteX1" fmla="*/ 1219203 w 6707415"/>
              <a:gd name="connsiteY1" fmla="*/ 19956 h 6895570"/>
              <a:gd name="connsiteX2" fmla="*/ 6663872 w 6707415"/>
              <a:gd name="connsiteY2" fmla="*/ 0 h 6895570"/>
              <a:gd name="connsiteX3" fmla="*/ 6707415 w 6707415"/>
              <a:gd name="connsiteY3" fmla="*/ 6884685 h 6895570"/>
              <a:gd name="connsiteX4" fmla="*/ 0 w 6707415"/>
              <a:gd name="connsiteY4" fmla="*/ 6895570 h 6895570"/>
              <a:gd name="connsiteX0" fmla="*/ 0 w 7549244"/>
              <a:gd name="connsiteY0" fmla="*/ 6895570 h 6895570"/>
              <a:gd name="connsiteX1" fmla="*/ 2061032 w 7549244"/>
              <a:gd name="connsiteY1" fmla="*/ 19956 h 6895570"/>
              <a:gd name="connsiteX2" fmla="*/ 7505701 w 7549244"/>
              <a:gd name="connsiteY2" fmla="*/ 0 h 6895570"/>
              <a:gd name="connsiteX3" fmla="*/ 7549244 w 7549244"/>
              <a:gd name="connsiteY3" fmla="*/ 6884685 h 6895570"/>
              <a:gd name="connsiteX4" fmla="*/ 0 w 7549244"/>
              <a:gd name="connsiteY4" fmla="*/ 6895570 h 6895570"/>
              <a:gd name="connsiteX0" fmla="*/ 0 w 7549244"/>
              <a:gd name="connsiteY0" fmla="*/ 6895570 h 6895570"/>
              <a:gd name="connsiteX1" fmla="*/ 2061032 w 7549244"/>
              <a:gd name="connsiteY1" fmla="*/ 19956 h 6895570"/>
              <a:gd name="connsiteX2" fmla="*/ 7505701 w 7549244"/>
              <a:gd name="connsiteY2" fmla="*/ 0 h 6895570"/>
              <a:gd name="connsiteX3" fmla="*/ 7549244 w 7549244"/>
              <a:gd name="connsiteY3" fmla="*/ 6884685 h 6895570"/>
              <a:gd name="connsiteX4" fmla="*/ 0 w 7549244"/>
              <a:gd name="connsiteY4" fmla="*/ 6895570 h 6895570"/>
              <a:gd name="connsiteX0" fmla="*/ 0 w 7549244"/>
              <a:gd name="connsiteY0" fmla="*/ 6895570 h 6895570"/>
              <a:gd name="connsiteX1" fmla="*/ 4122060 w 7549244"/>
              <a:gd name="connsiteY1" fmla="*/ 34471 h 6895570"/>
              <a:gd name="connsiteX2" fmla="*/ 7505701 w 7549244"/>
              <a:gd name="connsiteY2" fmla="*/ 0 h 6895570"/>
              <a:gd name="connsiteX3" fmla="*/ 7549244 w 7549244"/>
              <a:gd name="connsiteY3" fmla="*/ 6884685 h 6895570"/>
              <a:gd name="connsiteX4" fmla="*/ 0 w 7549244"/>
              <a:gd name="connsiteY4" fmla="*/ 6895570 h 6895570"/>
              <a:gd name="connsiteX0" fmla="*/ 0 w 7549244"/>
              <a:gd name="connsiteY0" fmla="*/ 6895570 h 6895570"/>
              <a:gd name="connsiteX1" fmla="*/ 4122060 w 7549244"/>
              <a:gd name="connsiteY1" fmla="*/ 34471 h 6895570"/>
              <a:gd name="connsiteX2" fmla="*/ 7505701 w 7549244"/>
              <a:gd name="connsiteY2" fmla="*/ 0 h 6895570"/>
              <a:gd name="connsiteX3" fmla="*/ 7549244 w 7549244"/>
              <a:gd name="connsiteY3" fmla="*/ 6884685 h 6895570"/>
              <a:gd name="connsiteX4" fmla="*/ 0 w 7549244"/>
              <a:gd name="connsiteY4" fmla="*/ 6895570 h 6895570"/>
              <a:gd name="connsiteX0" fmla="*/ 0 w 7549244"/>
              <a:gd name="connsiteY0" fmla="*/ 6895570 h 6895570"/>
              <a:gd name="connsiteX1" fmla="*/ 4122060 w 7549244"/>
              <a:gd name="connsiteY1" fmla="*/ 34471 h 6895570"/>
              <a:gd name="connsiteX2" fmla="*/ 7505701 w 7549244"/>
              <a:gd name="connsiteY2" fmla="*/ 0 h 6895570"/>
              <a:gd name="connsiteX3" fmla="*/ 7549244 w 7549244"/>
              <a:gd name="connsiteY3" fmla="*/ 6884685 h 6895570"/>
              <a:gd name="connsiteX4" fmla="*/ 0 w 7549244"/>
              <a:gd name="connsiteY4" fmla="*/ 6895570 h 6895570"/>
              <a:gd name="connsiteX0" fmla="*/ 0 w 7549244"/>
              <a:gd name="connsiteY0" fmla="*/ 6895570 h 6895570"/>
              <a:gd name="connsiteX1" fmla="*/ 4122060 w 7549244"/>
              <a:gd name="connsiteY1" fmla="*/ 34471 h 6895570"/>
              <a:gd name="connsiteX2" fmla="*/ 7505701 w 7549244"/>
              <a:gd name="connsiteY2" fmla="*/ 0 h 6895570"/>
              <a:gd name="connsiteX3" fmla="*/ 7549244 w 7549244"/>
              <a:gd name="connsiteY3" fmla="*/ 6884685 h 6895570"/>
              <a:gd name="connsiteX4" fmla="*/ 0 w 7549244"/>
              <a:gd name="connsiteY4" fmla="*/ 6895570 h 6895570"/>
              <a:gd name="connsiteX0" fmla="*/ 0 w 8855530"/>
              <a:gd name="connsiteY0" fmla="*/ 6895570 h 6895570"/>
              <a:gd name="connsiteX1" fmla="*/ 5428346 w 8855530"/>
              <a:gd name="connsiteY1" fmla="*/ 34471 h 6895570"/>
              <a:gd name="connsiteX2" fmla="*/ 8811987 w 8855530"/>
              <a:gd name="connsiteY2" fmla="*/ 0 h 6895570"/>
              <a:gd name="connsiteX3" fmla="*/ 8855530 w 8855530"/>
              <a:gd name="connsiteY3" fmla="*/ 6884685 h 6895570"/>
              <a:gd name="connsiteX4" fmla="*/ 0 w 8855530"/>
              <a:gd name="connsiteY4" fmla="*/ 6895570 h 6895570"/>
              <a:gd name="connsiteX0" fmla="*/ 0 w 8855530"/>
              <a:gd name="connsiteY0" fmla="*/ 6895570 h 6895570"/>
              <a:gd name="connsiteX1" fmla="*/ 5515432 w 8855530"/>
              <a:gd name="connsiteY1" fmla="*/ 19956 h 6895570"/>
              <a:gd name="connsiteX2" fmla="*/ 8811987 w 8855530"/>
              <a:gd name="connsiteY2" fmla="*/ 0 h 6895570"/>
              <a:gd name="connsiteX3" fmla="*/ 8855530 w 8855530"/>
              <a:gd name="connsiteY3" fmla="*/ 6884685 h 6895570"/>
              <a:gd name="connsiteX4" fmla="*/ 0 w 8855530"/>
              <a:gd name="connsiteY4" fmla="*/ 6895570 h 6895570"/>
              <a:gd name="connsiteX0" fmla="*/ 0 w 8855530"/>
              <a:gd name="connsiteY0" fmla="*/ 6895570 h 6895570"/>
              <a:gd name="connsiteX1" fmla="*/ 5544460 w 8855530"/>
              <a:gd name="connsiteY1" fmla="*/ 19956 h 6895570"/>
              <a:gd name="connsiteX2" fmla="*/ 8811987 w 8855530"/>
              <a:gd name="connsiteY2" fmla="*/ 0 h 6895570"/>
              <a:gd name="connsiteX3" fmla="*/ 8855530 w 8855530"/>
              <a:gd name="connsiteY3" fmla="*/ 6884685 h 6895570"/>
              <a:gd name="connsiteX4" fmla="*/ 0 w 8855530"/>
              <a:gd name="connsiteY4" fmla="*/ 6895570 h 6895570"/>
              <a:gd name="connsiteX0" fmla="*/ 0 w 9682844"/>
              <a:gd name="connsiteY0" fmla="*/ 6895570 h 6895570"/>
              <a:gd name="connsiteX1" fmla="*/ 6371774 w 9682844"/>
              <a:gd name="connsiteY1" fmla="*/ 19956 h 6895570"/>
              <a:gd name="connsiteX2" fmla="*/ 9639301 w 9682844"/>
              <a:gd name="connsiteY2" fmla="*/ 0 h 6895570"/>
              <a:gd name="connsiteX3" fmla="*/ 9682844 w 9682844"/>
              <a:gd name="connsiteY3" fmla="*/ 6884685 h 6895570"/>
              <a:gd name="connsiteX4" fmla="*/ 0 w 9682844"/>
              <a:gd name="connsiteY4" fmla="*/ 6895570 h 6895570"/>
              <a:gd name="connsiteX0" fmla="*/ 0 w 10147302"/>
              <a:gd name="connsiteY0" fmla="*/ 6910085 h 6910085"/>
              <a:gd name="connsiteX1" fmla="*/ 6836232 w 10147302"/>
              <a:gd name="connsiteY1" fmla="*/ 19956 h 6910085"/>
              <a:gd name="connsiteX2" fmla="*/ 10103759 w 10147302"/>
              <a:gd name="connsiteY2" fmla="*/ 0 h 6910085"/>
              <a:gd name="connsiteX3" fmla="*/ 10147302 w 10147302"/>
              <a:gd name="connsiteY3" fmla="*/ 6884685 h 6910085"/>
              <a:gd name="connsiteX4" fmla="*/ 0 w 10147302"/>
              <a:gd name="connsiteY4" fmla="*/ 6910085 h 6910085"/>
              <a:gd name="connsiteX0" fmla="*/ 0 w 10147302"/>
              <a:gd name="connsiteY0" fmla="*/ 6910085 h 6910085"/>
              <a:gd name="connsiteX1" fmla="*/ 6865261 w 10147302"/>
              <a:gd name="connsiteY1" fmla="*/ 34470 h 6910085"/>
              <a:gd name="connsiteX2" fmla="*/ 10103759 w 10147302"/>
              <a:gd name="connsiteY2" fmla="*/ 0 h 6910085"/>
              <a:gd name="connsiteX3" fmla="*/ 10147302 w 10147302"/>
              <a:gd name="connsiteY3" fmla="*/ 6884685 h 6910085"/>
              <a:gd name="connsiteX4" fmla="*/ 0 w 10147302"/>
              <a:gd name="connsiteY4" fmla="*/ 6910085 h 6910085"/>
              <a:gd name="connsiteX0" fmla="*/ 0 w 10147302"/>
              <a:gd name="connsiteY0" fmla="*/ 6910085 h 6910085"/>
              <a:gd name="connsiteX1" fmla="*/ 6865261 w 10147302"/>
              <a:gd name="connsiteY1" fmla="*/ 34470 h 6910085"/>
              <a:gd name="connsiteX2" fmla="*/ 10132788 w 10147302"/>
              <a:gd name="connsiteY2" fmla="*/ 0 h 6910085"/>
              <a:gd name="connsiteX3" fmla="*/ 10147302 w 10147302"/>
              <a:gd name="connsiteY3" fmla="*/ 6884685 h 6910085"/>
              <a:gd name="connsiteX4" fmla="*/ 0 w 10147302"/>
              <a:gd name="connsiteY4" fmla="*/ 6910085 h 6910085"/>
              <a:gd name="connsiteX0" fmla="*/ 0 w 10132788"/>
              <a:gd name="connsiteY0" fmla="*/ 6910085 h 6910085"/>
              <a:gd name="connsiteX1" fmla="*/ 6865261 w 10132788"/>
              <a:gd name="connsiteY1" fmla="*/ 34470 h 6910085"/>
              <a:gd name="connsiteX2" fmla="*/ 10132788 w 10132788"/>
              <a:gd name="connsiteY2" fmla="*/ 0 h 6910085"/>
              <a:gd name="connsiteX3" fmla="*/ 10132787 w 10132788"/>
              <a:gd name="connsiteY3" fmla="*/ 6899199 h 6910085"/>
              <a:gd name="connsiteX4" fmla="*/ 0 w 10132788"/>
              <a:gd name="connsiteY4" fmla="*/ 6910085 h 6910085"/>
              <a:gd name="connsiteX0" fmla="*/ 0 w 10147302"/>
              <a:gd name="connsiteY0" fmla="*/ 6910085 h 6913714"/>
              <a:gd name="connsiteX1" fmla="*/ 6865261 w 10147302"/>
              <a:gd name="connsiteY1" fmla="*/ 34470 h 6913714"/>
              <a:gd name="connsiteX2" fmla="*/ 10132788 w 10147302"/>
              <a:gd name="connsiteY2" fmla="*/ 0 h 6913714"/>
              <a:gd name="connsiteX3" fmla="*/ 10147302 w 10147302"/>
              <a:gd name="connsiteY3" fmla="*/ 6913714 h 6913714"/>
              <a:gd name="connsiteX4" fmla="*/ 0 w 10147302"/>
              <a:gd name="connsiteY4" fmla="*/ 6910085 h 691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47302" h="6913714">
                <a:moveTo>
                  <a:pt x="0" y="6910085"/>
                </a:moveTo>
                <a:lnTo>
                  <a:pt x="6865261" y="34470"/>
                </a:lnTo>
                <a:lnTo>
                  <a:pt x="10132788" y="0"/>
                </a:lnTo>
                <a:cubicBezTo>
                  <a:pt x="10132788" y="2299733"/>
                  <a:pt x="10147302" y="4613981"/>
                  <a:pt x="10147302" y="6913714"/>
                </a:cubicBezTo>
                <a:lnTo>
                  <a:pt x="0" y="6910085"/>
                </a:lnTo>
                <a:close/>
              </a:path>
            </a:pathLst>
          </a:custGeom>
          <a:pattFill prst="ltUpDiag">
            <a:fgClr>
              <a:srgbClr val="B4B4B4"/>
            </a:fgClr>
            <a:bgClr>
              <a:srgbClr val="FFFFFF"/>
            </a:bgClr>
          </a:pattFill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AD8CA28-7B1A-6C31-396B-E75E7D03B701}"/>
              </a:ext>
            </a:extLst>
          </p:cNvPr>
          <p:cNvSpPr txBox="1">
            <a:spLocks/>
          </p:cNvSpPr>
          <p:nvPr/>
        </p:nvSpPr>
        <p:spPr>
          <a:xfrm>
            <a:off x="556217" y="4153412"/>
            <a:ext cx="3451551" cy="111179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Tx/>
              <a:buNone/>
              <a:defRPr sz="180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Jasper Aeschlimann</a:t>
            </a:r>
          </a:p>
          <a:p>
            <a:r>
              <a:rPr lang="de-DE" dirty="0"/>
              <a:t>20/05/2026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6915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id="{E30481B1-ACC2-458B-40B4-6FA65EEB703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5800" y="-28575"/>
            <a:ext cx="7696200" cy="6947507"/>
          </a:xfrm>
          <a:custGeom>
            <a:avLst/>
            <a:gdLst>
              <a:gd name="connsiteX0" fmla="*/ 0 w 4857750"/>
              <a:gd name="connsiteY0" fmla="*/ 832457 h 832457"/>
              <a:gd name="connsiteX1" fmla="*/ 0 w 4857750"/>
              <a:gd name="connsiteY1" fmla="*/ 0 h 832457"/>
              <a:gd name="connsiteX2" fmla="*/ 4857750 w 4857750"/>
              <a:gd name="connsiteY2" fmla="*/ 832457 h 832457"/>
              <a:gd name="connsiteX3" fmla="*/ 0 w 4857750"/>
              <a:gd name="connsiteY3" fmla="*/ 832457 h 832457"/>
              <a:gd name="connsiteX0" fmla="*/ 0 w 5095875"/>
              <a:gd name="connsiteY0" fmla="*/ 861032 h 861032"/>
              <a:gd name="connsiteX1" fmla="*/ 5095875 w 5095875"/>
              <a:gd name="connsiteY1" fmla="*/ 0 h 861032"/>
              <a:gd name="connsiteX2" fmla="*/ 4857750 w 5095875"/>
              <a:gd name="connsiteY2" fmla="*/ 861032 h 861032"/>
              <a:gd name="connsiteX3" fmla="*/ 0 w 5095875"/>
              <a:gd name="connsiteY3" fmla="*/ 861032 h 861032"/>
              <a:gd name="connsiteX0" fmla="*/ 0 w 5095875"/>
              <a:gd name="connsiteY0" fmla="*/ 861032 h 6947507"/>
              <a:gd name="connsiteX1" fmla="*/ 5095875 w 5095875"/>
              <a:gd name="connsiteY1" fmla="*/ 0 h 6947507"/>
              <a:gd name="connsiteX2" fmla="*/ 5086350 w 5095875"/>
              <a:gd name="connsiteY2" fmla="*/ 6947507 h 6947507"/>
              <a:gd name="connsiteX3" fmla="*/ 0 w 5095875"/>
              <a:gd name="connsiteY3" fmla="*/ 861032 h 6947507"/>
              <a:gd name="connsiteX0" fmla="*/ 0 w 7696200"/>
              <a:gd name="connsiteY0" fmla="*/ 6890357 h 6947507"/>
              <a:gd name="connsiteX1" fmla="*/ 7696200 w 7696200"/>
              <a:gd name="connsiteY1" fmla="*/ 0 h 6947507"/>
              <a:gd name="connsiteX2" fmla="*/ 7686675 w 7696200"/>
              <a:gd name="connsiteY2" fmla="*/ 6947507 h 6947507"/>
              <a:gd name="connsiteX3" fmla="*/ 0 w 7696200"/>
              <a:gd name="connsiteY3" fmla="*/ 6890357 h 694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96200" h="6947507">
                <a:moveTo>
                  <a:pt x="0" y="6890357"/>
                </a:moveTo>
                <a:lnTo>
                  <a:pt x="7696200" y="0"/>
                </a:lnTo>
                <a:lnTo>
                  <a:pt x="7686675" y="6947507"/>
                </a:lnTo>
                <a:lnTo>
                  <a:pt x="0" y="6890357"/>
                </a:lnTo>
                <a:close/>
              </a:path>
            </a:pathLst>
          </a:cu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1763C7-EFC0-021E-8CEE-5F65B647EF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Overview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A7D5C4-3913-1918-9E73-477A2683A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Focus in Financial Markets &amp; Institutions</a:t>
            </a:r>
            <a:endParaRPr lang="de-DE" dirty="0"/>
          </a:p>
        </p:txBody>
      </p:sp>
      <p:sp>
        <p:nvSpPr>
          <p:cNvPr id="5" name="Rechteck 45">
            <a:extLst>
              <a:ext uri="{FF2B5EF4-FFF2-40B4-BE49-F238E27FC236}">
                <a16:creationId xmlns:a16="http://schemas.microsoft.com/office/drawing/2014/main" id="{B62C5E28-EF8C-D5E5-5B4B-B22D4D5A85EF}"/>
              </a:ext>
            </a:extLst>
          </p:cNvPr>
          <p:cNvSpPr/>
          <p:nvPr/>
        </p:nvSpPr>
        <p:spPr>
          <a:xfrm>
            <a:off x="741734" y="1700214"/>
            <a:ext cx="10764837" cy="3441658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hteck 50">
            <a:extLst>
              <a:ext uri="{FF2B5EF4-FFF2-40B4-BE49-F238E27FC236}">
                <a16:creationId xmlns:a16="http://schemas.microsoft.com/office/drawing/2014/main" id="{27450B2C-9EDB-50B5-D846-8D95930A0297}"/>
              </a:ext>
            </a:extLst>
          </p:cNvPr>
          <p:cNvSpPr/>
          <p:nvPr/>
        </p:nvSpPr>
        <p:spPr bwMode="gray">
          <a:xfrm>
            <a:off x="1089523" y="2625960"/>
            <a:ext cx="1869577" cy="23137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43">
            <a:extLst>
              <a:ext uri="{FF2B5EF4-FFF2-40B4-BE49-F238E27FC236}">
                <a16:creationId xmlns:a16="http://schemas.microsoft.com/office/drawing/2014/main" id="{0410DA08-2DFF-416F-6978-838B5AB596B7}"/>
              </a:ext>
            </a:extLst>
          </p:cNvPr>
          <p:cNvSpPr/>
          <p:nvPr/>
        </p:nvSpPr>
        <p:spPr>
          <a:xfrm>
            <a:off x="731837" y="5262333"/>
            <a:ext cx="10764837" cy="1018126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Ellipse 59">
            <a:extLst>
              <a:ext uri="{FF2B5EF4-FFF2-40B4-BE49-F238E27FC236}">
                <a16:creationId xmlns:a16="http://schemas.microsoft.com/office/drawing/2014/main" id="{0BDEAEAB-475F-5D18-C950-DBDD0B679C93}"/>
              </a:ext>
            </a:extLst>
          </p:cNvPr>
          <p:cNvSpPr/>
          <p:nvPr>
            <p:custDataLst>
              <p:tags r:id="rId2"/>
            </p:custDataLst>
          </p:nvPr>
        </p:nvSpPr>
        <p:spPr bwMode="gray">
          <a:xfrm>
            <a:off x="2031922" y="1201271"/>
            <a:ext cx="889078" cy="88907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60">
            <a:extLst>
              <a:ext uri="{FF2B5EF4-FFF2-40B4-BE49-F238E27FC236}">
                <a16:creationId xmlns:a16="http://schemas.microsoft.com/office/drawing/2014/main" id="{738A4C1D-E0F2-7F5E-8F2D-EE2B06C3188E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5661729" y="1201271"/>
            <a:ext cx="889078" cy="88907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lipse 61">
            <a:extLst>
              <a:ext uri="{FF2B5EF4-FFF2-40B4-BE49-F238E27FC236}">
                <a16:creationId xmlns:a16="http://schemas.microsoft.com/office/drawing/2014/main" id="{4EA70075-9140-CFD8-1661-B8C1CC149C65}"/>
              </a:ext>
            </a:extLst>
          </p:cNvPr>
          <p:cNvSpPr/>
          <p:nvPr>
            <p:custDataLst>
              <p:tags r:id="rId4"/>
            </p:custDataLst>
          </p:nvPr>
        </p:nvSpPr>
        <p:spPr bwMode="gray">
          <a:xfrm>
            <a:off x="9300732" y="1201271"/>
            <a:ext cx="889078" cy="88907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nhaltsplatzhalter 4">
            <a:extLst>
              <a:ext uri="{FF2B5EF4-FFF2-40B4-BE49-F238E27FC236}">
                <a16:creationId xmlns:a16="http://schemas.microsoft.com/office/drawing/2014/main" id="{1C0C0B8D-F58E-68BD-4BE7-3EFDA1E95A7F}"/>
              </a:ext>
            </a:extLst>
          </p:cNvPr>
          <p:cNvSpPr txBox="1">
            <a:spLocks/>
          </p:cNvSpPr>
          <p:nvPr/>
        </p:nvSpPr>
        <p:spPr>
          <a:xfrm>
            <a:off x="1256463" y="2196521"/>
            <a:ext cx="2439996" cy="230832"/>
          </a:xfrm>
          <a:prstGeom prst="rect">
            <a:avLst/>
          </a:prstGeom>
        </p:spPr>
        <p:txBody>
          <a:bodyPr vert="horz" wrap="square" lIns="0" tIns="0" rIns="0" bIns="0" numCol="1" spcCol="180000" rtlCol="0">
            <a:sp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buFont typeface="Wingdings" panose="05000000000000000000" pitchFamily="2" charset="2"/>
              <a:buNone/>
            </a:pPr>
            <a:r>
              <a:rPr lang="en-US">
                <a:latin typeface="+mj-lt"/>
              </a:rPr>
              <a:t>Banking &amp; Exchanges</a:t>
            </a:r>
          </a:p>
        </p:txBody>
      </p:sp>
      <p:sp>
        <p:nvSpPr>
          <p:cNvPr id="12" name="Inhaltsplatzhalter 4">
            <a:extLst>
              <a:ext uri="{FF2B5EF4-FFF2-40B4-BE49-F238E27FC236}">
                <a16:creationId xmlns:a16="http://schemas.microsoft.com/office/drawing/2014/main" id="{927D1EC5-B97E-95F8-8EEC-E55358E81EB8}"/>
              </a:ext>
            </a:extLst>
          </p:cNvPr>
          <p:cNvSpPr txBox="1">
            <a:spLocks/>
          </p:cNvSpPr>
          <p:nvPr/>
        </p:nvSpPr>
        <p:spPr>
          <a:xfrm>
            <a:off x="4846059" y="2196521"/>
            <a:ext cx="2538810" cy="230832"/>
          </a:xfrm>
          <a:prstGeom prst="rect">
            <a:avLst/>
          </a:prstGeom>
        </p:spPr>
        <p:txBody>
          <a:bodyPr vert="horz" wrap="square" lIns="0" tIns="0" rIns="0" bIns="0" numCol="1" spcCol="180000" rtlCol="0">
            <a:sp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buFont typeface="Wingdings" panose="05000000000000000000" pitchFamily="2" charset="2"/>
              <a:buNone/>
            </a:pPr>
            <a:r>
              <a:rPr lang="en-US">
                <a:latin typeface="+mj-lt"/>
              </a:rPr>
              <a:t>Asset Management</a:t>
            </a:r>
          </a:p>
        </p:txBody>
      </p:sp>
      <p:sp>
        <p:nvSpPr>
          <p:cNvPr id="13" name="Inhaltsplatzhalter 4">
            <a:extLst>
              <a:ext uri="{FF2B5EF4-FFF2-40B4-BE49-F238E27FC236}">
                <a16:creationId xmlns:a16="http://schemas.microsoft.com/office/drawing/2014/main" id="{2C90814A-4560-255E-A7FB-3DB340F14E54}"/>
              </a:ext>
            </a:extLst>
          </p:cNvPr>
          <p:cNvSpPr txBox="1">
            <a:spLocks/>
          </p:cNvSpPr>
          <p:nvPr/>
        </p:nvSpPr>
        <p:spPr>
          <a:xfrm>
            <a:off x="8464854" y="2196521"/>
            <a:ext cx="2574396" cy="230832"/>
          </a:xfrm>
          <a:prstGeom prst="rect">
            <a:avLst/>
          </a:prstGeom>
        </p:spPr>
        <p:txBody>
          <a:bodyPr vert="horz" wrap="square" lIns="0" tIns="0" rIns="0" bIns="0" numCol="1" spcCol="180000" rtlCol="0">
            <a:sp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buFont typeface="Wingdings" panose="05000000000000000000" pitchFamily="2" charset="2"/>
              <a:buNone/>
            </a:pPr>
            <a:r>
              <a:rPr lang="en-US">
                <a:latin typeface="+mj-lt"/>
              </a:rPr>
              <a:t>Insurance</a:t>
            </a:r>
          </a:p>
        </p:txBody>
      </p:sp>
      <p:pic>
        <p:nvPicPr>
          <p:cNvPr id="14" name="Grafik 34">
            <a:extLst>
              <a:ext uri="{FF2B5EF4-FFF2-40B4-BE49-F238E27FC236}">
                <a16:creationId xmlns:a16="http://schemas.microsoft.com/office/drawing/2014/main" id="{70EF8ED0-89F4-07CF-6262-40A8A45F830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128" y="1272768"/>
            <a:ext cx="707848" cy="716905"/>
          </a:xfrm>
          <a:prstGeom prst="rect">
            <a:avLst/>
          </a:prstGeom>
        </p:spPr>
      </p:pic>
      <p:pic>
        <p:nvPicPr>
          <p:cNvPr id="15" name="Grafik 35">
            <a:extLst>
              <a:ext uri="{FF2B5EF4-FFF2-40B4-BE49-F238E27FC236}">
                <a16:creationId xmlns:a16="http://schemas.microsoft.com/office/drawing/2014/main" id="{929099A9-EB5A-E416-AC4C-3A013EB185D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998" y="1272768"/>
            <a:ext cx="709558" cy="703343"/>
          </a:xfrm>
          <a:prstGeom prst="rect">
            <a:avLst/>
          </a:prstGeom>
        </p:spPr>
      </p:pic>
      <p:pic>
        <p:nvPicPr>
          <p:cNvPr id="16" name="Grafik 36">
            <a:extLst>
              <a:ext uri="{FF2B5EF4-FFF2-40B4-BE49-F238E27FC236}">
                <a16:creationId xmlns:a16="http://schemas.microsoft.com/office/drawing/2014/main" id="{D5B73930-713A-2E89-7245-55599C97270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683" y="1291824"/>
            <a:ext cx="709558" cy="709558"/>
          </a:xfrm>
          <a:prstGeom prst="rect">
            <a:avLst/>
          </a:prstGeom>
        </p:spPr>
      </p:pic>
      <p:sp>
        <p:nvSpPr>
          <p:cNvPr id="17" name="Rechteck 46">
            <a:extLst>
              <a:ext uri="{FF2B5EF4-FFF2-40B4-BE49-F238E27FC236}">
                <a16:creationId xmlns:a16="http://schemas.microsoft.com/office/drawing/2014/main" id="{DDB9FEA3-EB1C-DF75-4D35-019081BCCE77}"/>
              </a:ext>
            </a:extLst>
          </p:cNvPr>
          <p:cNvSpPr/>
          <p:nvPr/>
        </p:nvSpPr>
        <p:spPr bwMode="gray">
          <a:xfrm>
            <a:off x="3154048" y="2652680"/>
            <a:ext cx="1869577" cy="22729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hteck 47">
            <a:extLst>
              <a:ext uri="{FF2B5EF4-FFF2-40B4-BE49-F238E27FC236}">
                <a16:creationId xmlns:a16="http://schemas.microsoft.com/office/drawing/2014/main" id="{249EA169-0DB3-8CDE-C42E-3841FC04C140}"/>
              </a:ext>
            </a:extLst>
          </p:cNvPr>
          <p:cNvSpPr/>
          <p:nvPr/>
        </p:nvSpPr>
        <p:spPr bwMode="gray">
          <a:xfrm>
            <a:off x="5198782" y="2652680"/>
            <a:ext cx="1869577" cy="227765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hteck 48">
            <a:extLst>
              <a:ext uri="{FF2B5EF4-FFF2-40B4-BE49-F238E27FC236}">
                <a16:creationId xmlns:a16="http://schemas.microsoft.com/office/drawing/2014/main" id="{FE66FF35-FD86-1E3C-7C76-6701D09E8877}"/>
              </a:ext>
            </a:extLst>
          </p:cNvPr>
          <p:cNvSpPr/>
          <p:nvPr/>
        </p:nvSpPr>
        <p:spPr bwMode="gray">
          <a:xfrm>
            <a:off x="7233619" y="2652680"/>
            <a:ext cx="1879473" cy="22870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hteck 49">
            <a:extLst>
              <a:ext uri="{FF2B5EF4-FFF2-40B4-BE49-F238E27FC236}">
                <a16:creationId xmlns:a16="http://schemas.microsoft.com/office/drawing/2014/main" id="{D8E274E4-506F-3307-A01C-627AD31B04B7}"/>
              </a:ext>
            </a:extLst>
          </p:cNvPr>
          <p:cNvSpPr/>
          <p:nvPr/>
        </p:nvSpPr>
        <p:spPr bwMode="gray">
          <a:xfrm>
            <a:off x="9283301" y="2652679"/>
            <a:ext cx="1874525" cy="226359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nhaltsplatzhalter 4">
            <a:extLst>
              <a:ext uri="{FF2B5EF4-FFF2-40B4-BE49-F238E27FC236}">
                <a16:creationId xmlns:a16="http://schemas.microsoft.com/office/drawing/2014/main" id="{66F794CC-0FE5-A51F-1003-85297F7584A1}"/>
              </a:ext>
            </a:extLst>
          </p:cNvPr>
          <p:cNvSpPr txBox="1">
            <a:spLocks/>
          </p:cNvSpPr>
          <p:nvPr/>
        </p:nvSpPr>
        <p:spPr>
          <a:xfrm>
            <a:off x="3394927" y="2793344"/>
            <a:ext cx="1389854" cy="692497"/>
          </a:xfrm>
          <a:prstGeom prst="rect">
            <a:avLst/>
          </a:prstGeom>
        </p:spPr>
        <p:txBody>
          <a:bodyPr vert="horz" wrap="square" lIns="0" tIns="0" rIns="0" bIns="0" numCol="1" spcCol="180000" rtlCol="0" anchor="t">
            <a:sp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buNone/>
            </a:pPr>
            <a:r>
              <a:rPr lang="en-US" sz="1600">
                <a:latin typeface="+mj-lt"/>
              </a:rPr>
              <a:t>Market &amp; Static Data Solutions</a:t>
            </a:r>
          </a:p>
        </p:txBody>
      </p:sp>
      <p:sp>
        <p:nvSpPr>
          <p:cNvPr id="22" name="Inhaltsplatzhalter 4">
            <a:extLst>
              <a:ext uri="{FF2B5EF4-FFF2-40B4-BE49-F238E27FC236}">
                <a16:creationId xmlns:a16="http://schemas.microsoft.com/office/drawing/2014/main" id="{CF1EFA7E-F65D-4B6F-7488-0C0F73591B1D}"/>
              </a:ext>
            </a:extLst>
          </p:cNvPr>
          <p:cNvSpPr txBox="1">
            <a:spLocks/>
          </p:cNvSpPr>
          <p:nvPr/>
        </p:nvSpPr>
        <p:spPr>
          <a:xfrm>
            <a:off x="3160355" y="3613421"/>
            <a:ext cx="1863270" cy="923330"/>
          </a:xfrm>
          <a:prstGeom prst="rect">
            <a:avLst/>
          </a:prstGeom>
        </p:spPr>
        <p:txBody>
          <a:bodyPr vert="horz" wrap="square" lIns="0" tIns="0" rIns="0" bIns="0" numCol="1" spcCol="180000" rtlCol="0" anchor="t">
            <a:sp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buFont typeface="Wingdings" panose="05000000000000000000" pitchFamily="2" charset="2"/>
              <a:buNone/>
            </a:pPr>
            <a:r>
              <a:rPr lang="en-US" sz="1600"/>
              <a:t>Strategy,​ Business Processes &amp; Methods, Licensing and Technology​</a:t>
            </a:r>
          </a:p>
        </p:txBody>
      </p:sp>
      <p:sp>
        <p:nvSpPr>
          <p:cNvPr id="23" name="Inhaltsplatzhalter 4">
            <a:extLst>
              <a:ext uri="{FF2B5EF4-FFF2-40B4-BE49-F238E27FC236}">
                <a16:creationId xmlns:a16="http://schemas.microsoft.com/office/drawing/2014/main" id="{C09D0A69-4938-D0CD-54BB-84DC37EA634C}"/>
              </a:ext>
            </a:extLst>
          </p:cNvPr>
          <p:cNvSpPr txBox="1">
            <a:spLocks/>
          </p:cNvSpPr>
          <p:nvPr/>
        </p:nvSpPr>
        <p:spPr>
          <a:xfrm>
            <a:off x="1368102" y="2860010"/>
            <a:ext cx="1389854" cy="692497"/>
          </a:xfrm>
          <a:prstGeom prst="rect">
            <a:avLst/>
          </a:prstGeom>
        </p:spPr>
        <p:txBody>
          <a:bodyPr vert="horz" wrap="square" lIns="0" tIns="0" rIns="0" bIns="0" numCol="1" spcCol="180000" rtlCol="0" anchor="t">
            <a:sp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buNone/>
            </a:pPr>
            <a:r>
              <a:rPr lang="en-US" sz="1600" dirty="0" err="1">
                <a:latin typeface="+mj-lt"/>
              </a:rPr>
              <a:t>Frontoffice</a:t>
            </a:r>
            <a:r>
              <a:rPr lang="en-US" sz="1600" dirty="0">
                <a:latin typeface="+mj-lt"/>
              </a:rPr>
              <a:t> Platforms &amp; IT Architectures</a:t>
            </a:r>
            <a:endParaRPr lang="en-US" dirty="0"/>
          </a:p>
        </p:txBody>
      </p:sp>
      <p:sp>
        <p:nvSpPr>
          <p:cNvPr id="24" name="Inhaltsplatzhalter 4">
            <a:extLst>
              <a:ext uri="{FF2B5EF4-FFF2-40B4-BE49-F238E27FC236}">
                <a16:creationId xmlns:a16="http://schemas.microsoft.com/office/drawing/2014/main" id="{E1E0F400-C0DD-C64C-D1E0-843D63DD42BC}"/>
              </a:ext>
            </a:extLst>
          </p:cNvPr>
          <p:cNvSpPr txBox="1">
            <a:spLocks/>
          </p:cNvSpPr>
          <p:nvPr/>
        </p:nvSpPr>
        <p:spPr>
          <a:xfrm>
            <a:off x="1256463" y="3617088"/>
            <a:ext cx="1612108" cy="1154162"/>
          </a:xfrm>
          <a:prstGeom prst="rect">
            <a:avLst/>
          </a:prstGeom>
        </p:spPr>
        <p:txBody>
          <a:bodyPr vert="horz" wrap="square" lIns="0" tIns="0" rIns="0" bIns="0" numCol="1" spcCol="180000" rtlCol="0" anchor="t">
            <a:sp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buNone/>
            </a:pPr>
            <a:r>
              <a:rPr lang="en-US" sz="1600" dirty="0"/>
              <a:t>Implementation​ - Front to Back Processes and Integration​​, Automatic Trading</a:t>
            </a:r>
          </a:p>
        </p:txBody>
      </p:sp>
      <p:sp>
        <p:nvSpPr>
          <p:cNvPr id="25" name="Inhaltsplatzhalter 4">
            <a:extLst>
              <a:ext uri="{FF2B5EF4-FFF2-40B4-BE49-F238E27FC236}">
                <a16:creationId xmlns:a16="http://schemas.microsoft.com/office/drawing/2014/main" id="{66C9CF02-421B-4C21-5C8A-81B8541860E1}"/>
              </a:ext>
            </a:extLst>
          </p:cNvPr>
          <p:cNvSpPr txBox="1">
            <a:spLocks/>
          </p:cNvSpPr>
          <p:nvPr/>
        </p:nvSpPr>
        <p:spPr>
          <a:xfrm>
            <a:off x="7501204" y="2846786"/>
            <a:ext cx="1389854" cy="692497"/>
          </a:xfrm>
          <a:prstGeom prst="rect">
            <a:avLst/>
          </a:prstGeom>
        </p:spPr>
        <p:txBody>
          <a:bodyPr vert="horz" wrap="square" lIns="0" tIns="0" rIns="0" bIns="0" numCol="1" spcCol="180000" rtlCol="0" anchor="t">
            <a:sp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buFont typeface="Wingdings" panose="05000000000000000000" pitchFamily="2" charset="2"/>
              <a:buNone/>
            </a:pPr>
            <a:r>
              <a:rPr lang="en-US" sz="1600" dirty="0">
                <a:latin typeface="+mj-lt"/>
              </a:rPr>
              <a:t>Quantitative</a:t>
            </a:r>
            <a:br>
              <a:rPr lang="en-US" sz="1600" dirty="0">
                <a:latin typeface="+mj-lt"/>
              </a:rPr>
            </a:br>
            <a:r>
              <a:rPr lang="en-US" sz="1600" dirty="0">
                <a:latin typeface="+mj-lt"/>
              </a:rPr>
              <a:t>Methods &amp; Data Analytics</a:t>
            </a:r>
            <a:endParaRPr lang="en-US" sz="1600" dirty="0">
              <a:latin typeface="+mj-lt"/>
              <a:ea typeface="Lato Black"/>
              <a:cs typeface="Lato Black"/>
            </a:endParaRPr>
          </a:p>
        </p:txBody>
      </p:sp>
      <p:sp>
        <p:nvSpPr>
          <p:cNvPr id="26" name="Inhaltsplatzhalter 4">
            <a:extLst>
              <a:ext uri="{FF2B5EF4-FFF2-40B4-BE49-F238E27FC236}">
                <a16:creationId xmlns:a16="http://schemas.microsoft.com/office/drawing/2014/main" id="{5607AC4D-2858-B361-ECA6-289DC7A5C1AF}"/>
              </a:ext>
            </a:extLst>
          </p:cNvPr>
          <p:cNvSpPr txBox="1">
            <a:spLocks/>
          </p:cNvSpPr>
          <p:nvPr/>
        </p:nvSpPr>
        <p:spPr>
          <a:xfrm>
            <a:off x="7501204" y="3614614"/>
            <a:ext cx="1389854" cy="1154162"/>
          </a:xfrm>
          <a:prstGeom prst="rect">
            <a:avLst/>
          </a:prstGeom>
        </p:spPr>
        <p:txBody>
          <a:bodyPr vert="horz" wrap="square" lIns="0" tIns="0" rIns="0" bIns="0" numCol="1" spcCol="180000" rtlCol="0" anchor="t">
            <a:sp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buNone/>
            </a:pPr>
            <a:r>
              <a:rPr lang="en-US" sz="1600"/>
              <a:t>Deal Pricing &amp; Valuation, Risk Methods, Economic P&amp;L, Data Science</a:t>
            </a:r>
            <a:endParaRPr lang="en-US" sz="1600">
              <a:ea typeface="Lato Light"/>
              <a:cs typeface="Lato Light"/>
            </a:endParaRPr>
          </a:p>
        </p:txBody>
      </p:sp>
      <p:sp>
        <p:nvSpPr>
          <p:cNvPr id="27" name="Inhaltsplatzhalter 4">
            <a:extLst>
              <a:ext uri="{FF2B5EF4-FFF2-40B4-BE49-F238E27FC236}">
                <a16:creationId xmlns:a16="http://schemas.microsoft.com/office/drawing/2014/main" id="{CC0BE12B-9CBD-73AD-B078-CD3B05DEBBFC}"/>
              </a:ext>
            </a:extLst>
          </p:cNvPr>
          <p:cNvSpPr txBox="1">
            <a:spLocks/>
          </p:cNvSpPr>
          <p:nvPr/>
        </p:nvSpPr>
        <p:spPr>
          <a:xfrm>
            <a:off x="9551884" y="2909879"/>
            <a:ext cx="1389854" cy="461665"/>
          </a:xfrm>
          <a:prstGeom prst="rect">
            <a:avLst/>
          </a:prstGeom>
        </p:spPr>
        <p:txBody>
          <a:bodyPr vert="horz" wrap="square" lIns="0" tIns="0" rIns="0" bIns="0" numCol="1" spcCol="180000" rtlCol="0" anchor="t">
            <a:sp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buNone/>
            </a:pPr>
            <a:r>
              <a:rPr lang="en-US" sz="1600">
                <a:latin typeface="Lato Black"/>
                <a:ea typeface="Lato Black"/>
                <a:cs typeface="Lato Black"/>
              </a:rPr>
              <a:t>Finance &amp; Accounting</a:t>
            </a:r>
            <a:endParaRPr lang="en-US">
              <a:highlight>
                <a:srgbClr val="00FF00"/>
              </a:highlight>
              <a:latin typeface="Lato Black"/>
              <a:ea typeface="Lato Black"/>
              <a:cs typeface="Lato Black"/>
            </a:endParaRPr>
          </a:p>
        </p:txBody>
      </p:sp>
      <p:sp>
        <p:nvSpPr>
          <p:cNvPr id="28" name="Inhaltsplatzhalter 4">
            <a:extLst>
              <a:ext uri="{FF2B5EF4-FFF2-40B4-BE49-F238E27FC236}">
                <a16:creationId xmlns:a16="http://schemas.microsoft.com/office/drawing/2014/main" id="{C9E8EBDE-A268-BFF0-0560-9B3502100743}"/>
              </a:ext>
            </a:extLst>
          </p:cNvPr>
          <p:cNvSpPr txBox="1">
            <a:spLocks/>
          </p:cNvSpPr>
          <p:nvPr/>
        </p:nvSpPr>
        <p:spPr>
          <a:xfrm>
            <a:off x="9399421" y="3614614"/>
            <a:ext cx="1725412" cy="1154162"/>
          </a:xfrm>
          <a:prstGeom prst="rect">
            <a:avLst/>
          </a:prstGeom>
        </p:spPr>
        <p:txBody>
          <a:bodyPr vert="horz" wrap="square" lIns="0" tIns="0" rIns="0" bIns="0" numCol="1" spcCol="180000" rtlCol="0" anchor="t">
            <a:sp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buNone/>
            </a:pPr>
            <a:r>
              <a:rPr lang="en-US" sz="1600" dirty="0">
                <a:ea typeface="Lato Light"/>
                <a:cs typeface="Lato Light"/>
              </a:rPr>
              <a:t>Accounting &amp; Controlling, </a:t>
            </a:r>
            <a:br>
              <a:rPr lang="en-US" sz="1600" dirty="0">
                <a:ea typeface="Lato Light"/>
                <a:cs typeface="Lato Light"/>
              </a:rPr>
            </a:br>
            <a:r>
              <a:rPr lang="en-US" sz="1600" dirty="0">
                <a:ea typeface="Lato Light"/>
                <a:cs typeface="Lato Light"/>
              </a:rPr>
              <a:t>int. &amp; loc. GAAPs, </a:t>
            </a:r>
            <a:br>
              <a:rPr lang="en-US" sz="1600" dirty="0">
                <a:ea typeface="Lato Light"/>
                <a:cs typeface="Lato Light"/>
              </a:rPr>
            </a:br>
            <a:r>
              <a:rPr lang="en-US" sz="1600" dirty="0">
                <a:ea typeface="Lato Light"/>
                <a:cs typeface="Lato Light"/>
              </a:rPr>
              <a:t>Financial Consolidation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 dirty="0">
              <a:ea typeface="Lato Light"/>
              <a:cs typeface="Lato Light"/>
            </a:endParaRPr>
          </a:p>
        </p:txBody>
      </p:sp>
      <p:sp>
        <p:nvSpPr>
          <p:cNvPr id="29" name="Inhaltsplatzhalter 4">
            <a:extLst>
              <a:ext uri="{FF2B5EF4-FFF2-40B4-BE49-F238E27FC236}">
                <a16:creationId xmlns:a16="http://schemas.microsoft.com/office/drawing/2014/main" id="{C35FDEDA-8FF3-FEE7-92F2-397C14D8F126}"/>
              </a:ext>
            </a:extLst>
          </p:cNvPr>
          <p:cNvSpPr txBox="1">
            <a:spLocks/>
          </p:cNvSpPr>
          <p:nvPr/>
        </p:nvSpPr>
        <p:spPr>
          <a:xfrm>
            <a:off x="5429225" y="2966191"/>
            <a:ext cx="1389854" cy="230832"/>
          </a:xfrm>
          <a:prstGeom prst="rect">
            <a:avLst/>
          </a:prstGeom>
        </p:spPr>
        <p:txBody>
          <a:bodyPr vert="horz" wrap="square" lIns="0" tIns="0" rIns="0" bIns="0" numCol="1" spcCol="180000" rtlCol="0" anchor="t">
            <a:sp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buFont typeface="Wingdings" panose="05000000000000000000" pitchFamily="2" charset="2"/>
              <a:buNone/>
            </a:pPr>
            <a:r>
              <a:rPr lang="en-US" sz="1600">
                <a:latin typeface="+mj-lt"/>
              </a:rPr>
              <a:t>ESG</a:t>
            </a:r>
            <a:endParaRPr lang="en-US" sz="1600">
              <a:latin typeface="+mj-lt"/>
              <a:ea typeface="Lato Black"/>
              <a:cs typeface="Lato Black"/>
            </a:endParaRPr>
          </a:p>
        </p:txBody>
      </p:sp>
      <p:sp>
        <p:nvSpPr>
          <p:cNvPr id="30" name="Inhaltsplatzhalter 4">
            <a:extLst>
              <a:ext uri="{FF2B5EF4-FFF2-40B4-BE49-F238E27FC236}">
                <a16:creationId xmlns:a16="http://schemas.microsoft.com/office/drawing/2014/main" id="{838FB4A9-4175-4A99-238B-17656CD0C2EE}"/>
              </a:ext>
            </a:extLst>
          </p:cNvPr>
          <p:cNvSpPr txBox="1">
            <a:spLocks/>
          </p:cNvSpPr>
          <p:nvPr/>
        </p:nvSpPr>
        <p:spPr>
          <a:xfrm>
            <a:off x="5438643" y="3585291"/>
            <a:ext cx="1389854" cy="1154162"/>
          </a:xfrm>
          <a:prstGeom prst="rect">
            <a:avLst/>
          </a:prstGeom>
        </p:spPr>
        <p:txBody>
          <a:bodyPr vert="horz" wrap="square" lIns="0" tIns="0" rIns="0" bIns="0" numCol="1" spcCol="180000" rtlCol="0" anchor="t">
            <a:sp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buNone/>
            </a:pPr>
            <a:r>
              <a:rPr lang="en-US" sz="1600">
                <a:ea typeface="Lato Light"/>
                <a:cs typeface="Lato Light"/>
              </a:rPr>
              <a:t>ESG Frameworks, Valuations and Trading Approaches</a:t>
            </a:r>
          </a:p>
        </p:txBody>
      </p:sp>
      <p:sp>
        <p:nvSpPr>
          <p:cNvPr id="31" name="Rechteck 44">
            <a:extLst>
              <a:ext uri="{FF2B5EF4-FFF2-40B4-BE49-F238E27FC236}">
                <a16:creationId xmlns:a16="http://schemas.microsoft.com/office/drawing/2014/main" id="{31081064-228D-526E-17AA-53BF4BF1CC8E}"/>
              </a:ext>
            </a:extLst>
          </p:cNvPr>
          <p:cNvSpPr/>
          <p:nvPr/>
        </p:nvSpPr>
        <p:spPr bwMode="gray">
          <a:xfrm>
            <a:off x="1069730" y="5473894"/>
            <a:ext cx="10088291" cy="6226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nhaltsplatzhalter 4">
            <a:extLst>
              <a:ext uri="{FF2B5EF4-FFF2-40B4-BE49-F238E27FC236}">
                <a16:creationId xmlns:a16="http://schemas.microsoft.com/office/drawing/2014/main" id="{D9A45CCA-9716-5498-65DE-7760156BF9AA}"/>
              </a:ext>
            </a:extLst>
          </p:cNvPr>
          <p:cNvSpPr txBox="1">
            <a:spLocks/>
          </p:cNvSpPr>
          <p:nvPr/>
        </p:nvSpPr>
        <p:spPr>
          <a:xfrm>
            <a:off x="3327788" y="5532583"/>
            <a:ext cx="5937113" cy="230832"/>
          </a:xfrm>
          <a:prstGeom prst="rect">
            <a:avLst/>
          </a:prstGeom>
        </p:spPr>
        <p:txBody>
          <a:bodyPr vert="horz" wrap="square" lIns="0" tIns="0" rIns="0" bIns="0" numCol="1" spcCol="180000" rtlCol="0" anchor="t">
            <a:sp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buNone/>
            </a:pPr>
            <a:r>
              <a:rPr lang="en-US" sz="1600">
                <a:latin typeface="+mj-lt"/>
              </a:rPr>
              <a:t>Governance, Risk Management, Compliance </a:t>
            </a:r>
          </a:p>
        </p:txBody>
      </p:sp>
      <p:sp>
        <p:nvSpPr>
          <p:cNvPr id="33" name="Inhaltsplatzhalter 4">
            <a:extLst>
              <a:ext uri="{FF2B5EF4-FFF2-40B4-BE49-F238E27FC236}">
                <a16:creationId xmlns:a16="http://schemas.microsoft.com/office/drawing/2014/main" id="{503FBA83-4E08-A9CE-3C96-883CCD1CFF52}"/>
              </a:ext>
            </a:extLst>
          </p:cNvPr>
          <p:cNvSpPr txBox="1">
            <a:spLocks/>
          </p:cNvSpPr>
          <p:nvPr/>
        </p:nvSpPr>
        <p:spPr>
          <a:xfrm>
            <a:off x="1509113" y="5763718"/>
            <a:ext cx="9851022" cy="230832"/>
          </a:xfrm>
          <a:prstGeom prst="rect">
            <a:avLst/>
          </a:prstGeom>
        </p:spPr>
        <p:txBody>
          <a:bodyPr vert="horz" wrap="square" lIns="0" tIns="0" rIns="0" bIns="0" numCol="1" spcCol="180000" rtlCol="0" anchor="t">
            <a:sp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buNone/>
            </a:pPr>
            <a:r>
              <a:rPr lang="en-US" sz="1600">
                <a:ea typeface="Lato Light"/>
                <a:cs typeface="Lato Light"/>
              </a:rPr>
              <a:t>Risk Management Frameworks, Controls and Systems, Regulatory Compliance</a:t>
            </a:r>
          </a:p>
        </p:txBody>
      </p:sp>
    </p:spTree>
    <p:extLst>
      <p:ext uri="{BB962C8B-B14F-4D97-AF65-F5344CB8AC3E}">
        <p14:creationId xmlns:p14="http://schemas.microsoft.com/office/powerpoint/2010/main" val="2505811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EBAC12-1C8B-4B58-E0C1-F45EA2B4BE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/>
              <a:t>Foundation of Our Professionalism</a:t>
            </a:r>
            <a:endParaRPr 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14D3AA-76B4-9A89-0DDA-9710C2AB9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FORRS – Our Team	</a:t>
            </a:r>
            <a:endParaRPr lang="de-DE" dirty="0"/>
          </a:p>
        </p:txBody>
      </p:sp>
      <p:sp>
        <p:nvSpPr>
          <p:cNvPr id="22" name="Titel 3">
            <a:extLst>
              <a:ext uri="{FF2B5EF4-FFF2-40B4-BE49-F238E27FC236}">
                <a16:creationId xmlns:a16="http://schemas.microsoft.com/office/drawing/2014/main" id="{E925E4D2-A557-9E2E-0045-A104D472B987}"/>
              </a:ext>
            </a:extLst>
          </p:cNvPr>
          <p:cNvSpPr txBox="1">
            <a:spLocks/>
          </p:cNvSpPr>
          <p:nvPr/>
        </p:nvSpPr>
        <p:spPr>
          <a:xfrm>
            <a:off x="1363970" y="1784520"/>
            <a:ext cx="4185931" cy="66056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700"/>
              </a:lnSpc>
            </a:pPr>
            <a:r>
              <a:rPr lang="de-DE" sz="2000">
                <a:latin typeface="+mn-lt"/>
              </a:rPr>
              <a:t>We enable our clients to professionally act in their markets.</a:t>
            </a:r>
            <a:endParaRPr lang="de-DE" sz="2000" dirty="0">
              <a:latin typeface="+mn-lt"/>
            </a:endParaRPr>
          </a:p>
        </p:txBody>
      </p:sp>
      <p:pic>
        <p:nvPicPr>
          <p:cNvPr id="23" name="Grafik 65">
            <a:extLst>
              <a:ext uri="{FF2B5EF4-FFF2-40B4-BE49-F238E27FC236}">
                <a16:creationId xmlns:a16="http://schemas.microsoft.com/office/drawing/2014/main" id="{02D3AE20-7C9B-B9C1-F8FC-B6E30F96C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1858048"/>
            <a:ext cx="487362" cy="461253"/>
          </a:xfrm>
          <a:prstGeom prst="rect">
            <a:avLst/>
          </a:prstGeom>
        </p:spPr>
      </p:pic>
      <p:graphicFrame>
        <p:nvGraphicFramePr>
          <p:cNvPr id="24" name="Tabelle 68">
            <a:extLst>
              <a:ext uri="{FF2B5EF4-FFF2-40B4-BE49-F238E27FC236}">
                <a16:creationId xmlns:a16="http://schemas.microsoft.com/office/drawing/2014/main" id="{62F0BA7F-D26B-986A-F9DF-0CC014036649}"/>
              </a:ext>
            </a:extLst>
          </p:cNvPr>
          <p:cNvGraphicFramePr>
            <a:graphicFrameLocks noGrp="1"/>
          </p:cNvGraphicFramePr>
          <p:nvPr/>
        </p:nvGraphicFramePr>
        <p:xfrm>
          <a:off x="701280" y="3107052"/>
          <a:ext cx="4998676" cy="26607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98676">
                  <a:extLst>
                    <a:ext uri="{9D8B030D-6E8A-4147-A177-3AD203B41FA5}">
                      <a16:colId xmlns:a16="http://schemas.microsoft.com/office/drawing/2014/main" val="1653847543"/>
                    </a:ext>
                  </a:extLst>
                </a:gridCol>
              </a:tblGrid>
              <a:tr h="460210">
                <a:tc>
                  <a:txBody>
                    <a:bodyPr/>
                    <a:lstStyle/>
                    <a:p>
                      <a:pPr marL="0" indent="0">
                        <a:buClr>
                          <a:schemeClr val="accent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dirty="0"/>
                        <a:t>Highly interdisciplinary, diverse, and international team</a:t>
                      </a:r>
                    </a:p>
                  </a:txBody>
                  <a:tcPr marL="0" marR="0" anchor="ctr"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431484"/>
                  </a:ext>
                </a:extLst>
              </a:tr>
              <a:tr h="4602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Project-focused</a:t>
                      </a:r>
                    </a:p>
                  </a:txBody>
                  <a:tcPr marL="0" marR="0" anchor="ctr"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785313"/>
                  </a:ext>
                </a:extLst>
              </a:tr>
              <a:tr h="4602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Experienced professionals with strong strategic, methodological, and delivery capabilities</a:t>
                      </a:r>
                    </a:p>
                  </a:txBody>
                  <a:tcPr marL="0" marR="0" anchor="ctr"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9799504"/>
                  </a:ext>
                </a:extLst>
              </a:tr>
              <a:tr h="4602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Headquarters in Germany – active beyond</a:t>
                      </a:r>
                    </a:p>
                  </a:txBody>
                  <a:tcPr marL="0" marR="0" anchor="ctr"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060025"/>
                  </a:ext>
                </a:extLst>
              </a:tr>
              <a:tr h="4602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150+ successfully delivered projects</a:t>
                      </a:r>
                    </a:p>
                  </a:txBody>
                  <a:tcPr marL="0" marR="0" anchor="ctr"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698524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0BE80F08-0A78-BBBA-95F6-A08A603C82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3682" y="931151"/>
            <a:ext cx="4922742" cy="54501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9695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154E1B-C8B7-C58F-7E2A-0D071311B8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Our Advantages	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FB7A8E-FCB4-A17D-21AA-B8FDB3054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FORRS?	</a:t>
            </a:r>
            <a:endParaRPr lang="en-US" dirty="0"/>
          </a:p>
        </p:txBody>
      </p:sp>
      <p:cxnSp>
        <p:nvCxnSpPr>
          <p:cNvPr id="21" name="Gerader Verbinder 6">
            <a:extLst>
              <a:ext uri="{FF2B5EF4-FFF2-40B4-BE49-F238E27FC236}">
                <a16:creationId xmlns:a16="http://schemas.microsoft.com/office/drawing/2014/main" id="{C2E7C885-A080-EF2A-139C-08C280E1A856}"/>
              </a:ext>
            </a:extLst>
          </p:cNvPr>
          <p:cNvCxnSpPr>
            <a:cxnSpLocks/>
          </p:cNvCxnSpPr>
          <p:nvPr/>
        </p:nvCxnSpPr>
        <p:spPr>
          <a:xfrm flipV="1">
            <a:off x="1139403" y="1754376"/>
            <a:ext cx="3862317" cy="3862317"/>
          </a:xfrm>
          <a:prstGeom prst="line">
            <a:avLst/>
          </a:prstGeom>
          <a:ln w="25400" cmpd="sng">
            <a:solidFill>
              <a:srgbClr val="18BC7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Inhaltsplatzhalter 4">
            <a:extLst>
              <a:ext uri="{FF2B5EF4-FFF2-40B4-BE49-F238E27FC236}">
                <a16:creationId xmlns:a16="http://schemas.microsoft.com/office/drawing/2014/main" id="{52D97B74-0FF7-424D-B33A-F8ECE5C730FD}"/>
              </a:ext>
            </a:extLst>
          </p:cNvPr>
          <p:cNvSpPr txBox="1">
            <a:spLocks/>
          </p:cNvSpPr>
          <p:nvPr/>
        </p:nvSpPr>
        <p:spPr>
          <a:xfrm>
            <a:off x="2155733" y="4853816"/>
            <a:ext cx="2373572" cy="1000017"/>
          </a:xfrm>
          <a:prstGeom prst="rect">
            <a:avLst/>
          </a:prstGeom>
        </p:spPr>
        <p:txBody>
          <a:bodyPr vert="horz" wrap="square" lIns="0" tIns="0" rIns="0" bIns="0" numCol="1" spcCol="180000" rtlCol="0">
            <a:sp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400">
                <a:latin typeface="+mj-lt"/>
              </a:rPr>
              <a:t>Deep Industry Experience </a:t>
            </a:r>
          </a:p>
          <a:p>
            <a:pPr marL="0" indent="0">
              <a:lnSpc>
                <a:spcPts val="2000"/>
              </a:lnSpc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400"/>
              <a:t>We have years of multiple successful projects and long-lasting client relationships</a:t>
            </a:r>
          </a:p>
        </p:txBody>
      </p:sp>
      <p:sp>
        <p:nvSpPr>
          <p:cNvPr id="23" name="Inhaltsplatzhalter 4">
            <a:extLst>
              <a:ext uri="{FF2B5EF4-FFF2-40B4-BE49-F238E27FC236}">
                <a16:creationId xmlns:a16="http://schemas.microsoft.com/office/drawing/2014/main" id="{113495D7-1DE4-3E5A-EAA9-1B6DFDC802C3}"/>
              </a:ext>
            </a:extLst>
          </p:cNvPr>
          <p:cNvSpPr txBox="1">
            <a:spLocks/>
          </p:cNvSpPr>
          <p:nvPr/>
        </p:nvSpPr>
        <p:spPr>
          <a:xfrm>
            <a:off x="3541515" y="3440866"/>
            <a:ext cx="2650641" cy="1256498"/>
          </a:xfrm>
          <a:prstGeom prst="rect">
            <a:avLst/>
          </a:prstGeom>
        </p:spPr>
        <p:txBody>
          <a:bodyPr vert="horz" wrap="square" lIns="0" tIns="0" rIns="0" bIns="0" numCol="1" spcCol="180000" rtlCol="0">
            <a:sp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400">
                <a:latin typeface="+mj-lt"/>
              </a:rPr>
              <a:t>Knowledgeable Staff </a:t>
            </a:r>
          </a:p>
          <a:p>
            <a:pPr marL="0" indent="0">
              <a:lnSpc>
                <a:spcPts val="2000"/>
              </a:lnSpc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400"/>
              <a:t>We constantly invest in the skills and competencies of our people, resulting in a highly focused, well-educated, and trained team</a:t>
            </a:r>
          </a:p>
        </p:txBody>
      </p:sp>
      <p:sp>
        <p:nvSpPr>
          <p:cNvPr id="24" name="Inhaltsplatzhalter 4">
            <a:extLst>
              <a:ext uri="{FF2B5EF4-FFF2-40B4-BE49-F238E27FC236}">
                <a16:creationId xmlns:a16="http://schemas.microsoft.com/office/drawing/2014/main" id="{C08D8A3A-69A9-28C7-7D89-251C21D8CCC9}"/>
              </a:ext>
            </a:extLst>
          </p:cNvPr>
          <p:cNvSpPr txBox="1">
            <a:spLocks/>
          </p:cNvSpPr>
          <p:nvPr/>
        </p:nvSpPr>
        <p:spPr>
          <a:xfrm>
            <a:off x="4823974" y="2064571"/>
            <a:ext cx="2841383" cy="1256498"/>
          </a:xfrm>
          <a:prstGeom prst="rect">
            <a:avLst/>
          </a:prstGeom>
        </p:spPr>
        <p:txBody>
          <a:bodyPr vert="horz" wrap="square" lIns="0" tIns="0" rIns="0" bIns="0" numCol="1" spcCol="180000" rtlCol="0">
            <a:sp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400" dirty="0">
                <a:latin typeface="+mj-lt"/>
              </a:rPr>
              <a:t>Proven Methodology </a:t>
            </a:r>
          </a:p>
          <a:p>
            <a:pPr marL="0" indent="0">
              <a:lnSpc>
                <a:spcPts val="2000"/>
              </a:lnSpc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400" dirty="0"/>
              <a:t>Strong track record of balancing academic concepts and practicability, while tackling quantitative and technological challenges</a:t>
            </a:r>
          </a:p>
        </p:txBody>
      </p:sp>
      <p:sp>
        <p:nvSpPr>
          <p:cNvPr id="25" name="Titel 3">
            <a:extLst>
              <a:ext uri="{FF2B5EF4-FFF2-40B4-BE49-F238E27FC236}">
                <a16:creationId xmlns:a16="http://schemas.microsoft.com/office/drawing/2014/main" id="{BC674A90-D969-6D42-1C7E-677DCCA3047F}"/>
              </a:ext>
            </a:extLst>
          </p:cNvPr>
          <p:cNvSpPr txBox="1">
            <a:spLocks/>
          </p:cNvSpPr>
          <p:nvPr/>
        </p:nvSpPr>
        <p:spPr>
          <a:xfrm>
            <a:off x="731838" y="2007248"/>
            <a:ext cx="4232048" cy="66056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700"/>
              </a:lnSpc>
            </a:pPr>
            <a:r>
              <a:rPr lang="en-US" sz="2000" dirty="0">
                <a:solidFill>
                  <a:srgbClr val="6E6E6E"/>
                </a:solidFill>
              </a:rPr>
              <a:t>Problem-Focused –</a:t>
            </a:r>
            <a:br>
              <a:rPr lang="en-US" sz="2000" dirty="0">
                <a:solidFill>
                  <a:srgbClr val="6E6E6E"/>
                </a:solidFill>
              </a:rPr>
            </a:br>
            <a:r>
              <a:rPr lang="en-US" sz="2000" dirty="0">
                <a:solidFill>
                  <a:srgbClr val="6E6E6E"/>
                </a:solidFill>
              </a:rPr>
              <a:t>Solution-Driven</a:t>
            </a:r>
          </a:p>
        </p:txBody>
      </p:sp>
      <p:cxnSp>
        <p:nvCxnSpPr>
          <p:cNvPr id="26" name="Gerader Verbinder 26">
            <a:extLst>
              <a:ext uri="{FF2B5EF4-FFF2-40B4-BE49-F238E27FC236}">
                <a16:creationId xmlns:a16="http://schemas.microsoft.com/office/drawing/2014/main" id="{6EC0D4C7-CC50-F0C3-490C-81A40FF74C60}"/>
              </a:ext>
            </a:extLst>
          </p:cNvPr>
          <p:cNvCxnSpPr>
            <a:cxnSpLocks/>
          </p:cNvCxnSpPr>
          <p:nvPr/>
        </p:nvCxnSpPr>
        <p:spPr>
          <a:xfrm flipV="1">
            <a:off x="5627948" y="1754376"/>
            <a:ext cx="3862317" cy="3862317"/>
          </a:xfrm>
          <a:prstGeom prst="line">
            <a:avLst/>
          </a:prstGeom>
          <a:ln w="25400" cmpd="sng">
            <a:solidFill>
              <a:srgbClr val="18BC7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Inhaltsplatzhalter 4">
            <a:extLst>
              <a:ext uri="{FF2B5EF4-FFF2-40B4-BE49-F238E27FC236}">
                <a16:creationId xmlns:a16="http://schemas.microsoft.com/office/drawing/2014/main" id="{140549C5-0A53-4BFB-F758-22B7BABBAD9D}"/>
              </a:ext>
            </a:extLst>
          </p:cNvPr>
          <p:cNvSpPr txBox="1">
            <a:spLocks/>
          </p:cNvSpPr>
          <p:nvPr/>
        </p:nvSpPr>
        <p:spPr>
          <a:xfrm>
            <a:off x="6644278" y="4853816"/>
            <a:ext cx="4093190" cy="1000017"/>
          </a:xfrm>
          <a:prstGeom prst="rect">
            <a:avLst/>
          </a:prstGeom>
        </p:spPr>
        <p:txBody>
          <a:bodyPr vert="horz" wrap="square" lIns="0" tIns="0" rIns="0" bIns="0" numCol="1" spcCol="180000" rtlCol="0">
            <a:sp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400">
                <a:latin typeface="+mj-lt"/>
              </a:rPr>
              <a:t>Clarity–Openness–Fairness </a:t>
            </a:r>
          </a:p>
          <a:p>
            <a:pPr marL="0" indent="0">
              <a:lnSpc>
                <a:spcPts val="2000"/>
              </a:lnSpc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400"/>
              <a:t>We believe in full transparency in all of our business arrangements, as evidenced by our long-term client base and business partnerships</a:t>
            </a:r>
          </a:p>
        </p:txBody>
      </p:sp>
      <p:sp>
        <p:nvSpPr>
          <p:cNvPr id="28" name="Inhaltsplatzhalter 4">
            <a:extLst>
              <a:ext uri="{FF2B5EF4-FFF2-40B4-BE49-F238E27FC236}">
                <a16:creationId xmlns:a16="http://schemas.microsoft.com/office/drawing/2014/main" id="{E8522F5C-F6EB-9C05-62FF-CB1DC6A7C11F}"/>
              </a:ext>
            </a:extLst>
          </p:cNvPr>
          <p:cNvSpPr txBox="1">
            <a:spLocks/>
          </p:cNvSpPr>
          <p:nvPr/>
        </p:nvSpPr>
        <p:spPr>
          <a:xfrm>
            <a:off x="8042760" y="3440866"/>
            <a:ext cx="2960111" cy="1000017"/>
          </a:xfrm>
          <a:prstGeom prst="rect">
            <a:avLst/>
          </a:prstGeom>
        </p:spPr>
        <p:txBody>
          <a:bodyPr vert="horz" wrap="square" lIns="0" tIns="0" rIns="0" bIns="0" numCol="1" spcCol="180000" rtlCol="0">
            <a:sp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400">
                <a:latin typeface="+mj-lt"/>
              </a:rPr>
              <a:t>Strong Focus</a:t>
            </a:r>
          </a:p>
          <a:p>
            <a:pPr marL="0" indent="0">
              <a:lnSpc>
                <a:spcPts val="2000"/>
              </a:lnSpc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400"/>
              <a:t>On Technology &amp; Digitization</a:t>
            </a:r>
          </a:p>
          <a:p>
            <a:pPr marL="0" indent="0">
              <a:lnSpc>
                <a:spcPts val="2000"/>
              </a:lnSpc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400"/>
              <a:t>We rethink business in new terms — digital and technological</a:t>
            </a:r>
          </a:p>
        </p:txBody>
      </p:sp>
      <p:pic>
        <p:nvPicPr>
          <p:cNvPr id="29" name="Grafik 23">
            <a:extLst>
              <a:ext uri="{FF2B5EF4-FFF2-40B4-BE49-F238E27FC236}">
                <a16:creationId xmlns:a16="http://schemas.microsoft.com/office/drawing/2014/main" id="{3AAA6BAB-73A4-C044-87D7-2EE401A8C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3051" y="4790111"/>
            <a:ext cx="488900" cy="488900"/>
          </a:xfrm>
          <a:prstGeom prst="rect">
            <a:avLst/>
          </a:prstGeom>
        </p:spPr>
      </p:pic>
      <p:pic>
        <p:nvPicPr>
          <p:cNvPr id="30" name="Grafik 44">
            <a:extLst>
              <a:ext uri="{FF2B5EF4-FFF2-40B4-BE49-F238E27FC236}">
                <a16:creationId xmlns:a16="http://schemas.microsoft.com/office/drawing/2014/main" id="{618A869F-97DC-4133-314D-CBADEA429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3619" y="3408903"/>
            <a:ext cx="488900" cy="488900"/>
          </a:xfrm>
          <a:prstGeom prst="rect">
            <a:avLst/>
          </a:prstGeom>
        </p:spPr>
      </p:pic>
      <p:pic>
        <p:nvPicPr>
          <p:cNvPr id="31" name="Grafik 45">
            <a:extLst>
              <a:ext uri="{FF2B5EF4-FFF2-40B4-BE49-F238E27FC236}">
                <a16:creationId xmlns:a16="http://schemas.microsoft.com/office/drawing/2014/main" id="{D9262FE2-78E9-CCF6-14FD-A6CF96B5B9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2277" y="2075711"/>
            <a:ext cx="488900" cy="488900"/>
          </a:xfrm>
          <a:prstGeom prst="rect">
            <a:avLst/>
          </a:prstGeom>
        </p:spPr>
      </p:pic>
      <p:pic>
        <p:nvPicPr>
          <p:cNvPr id="32" name="Grafik 46">
            <a:extLst>
              <a:ext uri="{FF2B5EF4-FFF2-40B4-BE49-F238E27FC236}">
                <a16:creationId xmlns:a16="http://schemas.microsoft.com/office/drawing/2014/main" id="{7A73A530-AE2F-611D-3B40-CC35EF2AC3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0652" y="4790111"/>
            <a:ext cx="488900" cy="488900"/>
          </a:xfrm>
          <a:prstGeom prst="rect">
            <a:avLst/>
          </a:prstGeom>
        </p:spPr>
      </p:pic>
      <p:pic>
        <p:nvPicPr>
          <p:cNvPr id="33" name="Grafik 47">
            <a:extLst>
              <a:ext uri="{FF2B5EF4-FFF2-40B4-BE49-F238E27FC236}">
                <a16:creationId xmlns:a16="http://schemas.microsoft.com/office/drawing/2014/main" id="{C2F22FA1-B2B3-9871-8864-DC1C1F413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1220" y="3408903"/>
            <a:ext cx="488900" cy="488900"/>
          </a:xfrm>
          <a:prstGeom prst="rect">
            <a:avLst/>
          </a:prstGeom>
        </p:spPr>
      </p:pic>
      <p:pic>
        <p:nvPicPr>
          <p:cNvPr id="34" name="Grafik 48">
            <a:extLst>
              <a:ext uri="{FF2B5EF4-FFF2-40B4-BE49-F238E27FC236}">
                <a16:creationId xmlns:a16="http://schemas.microsoft.com/office/drawing/2014/main" id="{94230F1F-1F36-4470-EC68-2000EE0DF6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9878" y="2075711"/>
            <a:ext cx="488900" cy="488900"/>
          </a:xfrm>
          <a:prstGeom prst="rect">
            <a:avLst/>
          </a:prstGeom>
        </p:spPr>
      </p:pic>
      <p:sp>
        <p:nvSpPr>
          <p:cNvPr id="18" name="Inhaltsplatzhalter 4">
            <a:extLst>
              <a:ext uri="{FF2B5EF4-FFF2-40B4-BE49-F238E27FC236}">
                <a16:creationId xmlns:a16="http://schemas.microsoft.com/office/drawing/2014/main" id="{050989E1-E464-EC96-68F6-870A7E104202}"/>
              </a:ext>
            </a:extLst>
          </p:cNvPr>
          <p:cNvSpPr txBox="1">
            <a:spLocks/>
          </p:cNvSpPr>
          <p:nvPr/>
        </p:nvSpPr>
        <p:spPr>
          <a:xfrm>
            <a:off x="9382125" y="2064571"/>
            <a:ext cx="2268775" cy="1256498"/>
          </a:xfrm>
          <a:prstGeom prst="rect">
            <a:avLst/>
          </a:prstGeom>
        </p:spPr>
        <p:txBody>
          <a:bodyPr vert="horz" wrap="square" lIns="0" tIns="0" rIns="0" bIns="0" numCol="1" spcCol="180000" rtlCol="0">
            <a:sp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400" dirty="0">
                <a:latin typeface="+mj-lt"/>
              </a:rPr>
              <a:t>FORRS Assets &amp; Solutions</a:t>
            </a:r>
          </a:p>
          <a:p>
            <a:pPr marL="0" indent="0">
              <a:lnSpc>
                <a:spcPts val="2000"/>
              </a:lnSpc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400" dirty="0"/>
              <a:t>Our clients benefit by leveraging our prepared consulting services and cloud solutions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9327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3CCF3-509C-8A38-BD67-111B2E56E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hteck 101">
            <a:extLst>
              <a:ext uri="{FF2B5EF4-FFF2-40B4-BE49-F238E27FC236}">
                <a16:creationId xmlns:a16="http://schemas.microsoft.com/office/drawing/2014/main" id="{779D474A-89AD-12A4-ADE4-CB04CD1EAF97}"/>
              </a:ext>
            </a:extLst>
          </p:cNvPr>
          <p:cNvSpPr/>
          <p:nvPr/>
        </p:nvSpPr>
        <p:spPr>
          <a:xfrm>
            <a:off x="6275388" y="1894469"/>
            <a:ext cx="5365750" cy="448728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601"/>
              </a:spcAft>
            </a:pPr>
            <a:endParaRPr lang="de-DE" sz="1801" err="1">
              <a:solidFill>
                <a:srgbClr val="000000"/>
              </a:solidFill>
              <a:latin typeface="Lato Black" panose="020F0A02020204030203" pitchFamily="34" charset="0"/>
            </a:endParaRPr>
          </a:p>
        </p:txBody>
      </p:sp>
      <p:sp>
        <p:nvSpPr>
          <p:cNvPr id="86" name="Rechteck 85">
            <a:extLst>
              <a:ext uri="{FF2B5EF4-FFF2-40B4-BE49-F238E27FC236}">
                <a16:creationId xmlns:a16="http://schemas.microsoft.com/office/drawing/2014/main" id="{9C1A0867-506F-3AB4-4669-92F08C8EF3FF}"/>
              </a:ext>
            </a:extLst>
          </p:cNvPr>
          <p:cNvSpPr/>
          <p:nvPr/>
        </p:nvSpPr>
        <p:spPr>
          <a:xfrm>
            <a:off x="550862" y="1894467"/>
            <a:ext cx="5365750" cy="448685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601"/>
              </a:spcAft>
            </a:pPr>
            <a:endParaRPr lang="de-DE" sz="1801" err="1">
              <a:solidFill>
                <a:srgbClr val="000000"/>
              </a:solidFill>
              <a:latin typeface="Lato Black" panose="020F0A02020204030203" pitchFamily="34" charset="0"/>
            </a:endParaRPr>
          </a:p>
        </p:txBody>
      </p:sp>
      <p:sp>
        <p:nvSpPr>
          <p:cNvPr id="19" name="Snip Diagonal Corner Rectangle 9">
            <a:extLst>
              <a:ext uri="{FF2B5EF4-FFF2-40B4-BE49-F238E27FC236}">
                <a16:creationId xmlns:a16="http://schemas.microsoft.com/office/drawing/2014/main" id="{BBEFB4AF-3300-C28B-8882-C3DF57C4C6A4}"/>
              </a:ext>
            </a:extLst>
          </p:cNvPr>
          <p:cNvSpPr/>
          <p:nvPr/>
        </p:nvSpPr>
        <p:spPr>
          <a:xfrm flipH="1">
            <a:off x="732578" y="2106014"/>
            <a:ext cx="5006069" cy="908975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601"/>
              </a:spcAft>
            </a:pPr>
            <a:endParaRPr lang="en-US" sz="1801">
              <a:solidFill>
                <a:srgbClr val="000000"/>
              </a:solidFill>
              <a:latin typeface="Lato Black" panose="020F0A02020204030203" pitchFamily="34" charset="0"/>
            </a:endParaRPr>
          </a:p>
        </p:txBody>
      </p:sp>
      <p:sp>
        <p:nvSpPr>
          <p:cNvPr id="20" name="Snip Diagonal Corner Rectangle 9">
            <a:extLst>
              <a:ext uri="{FF2B5EF4-FFF2-40B4-BE49-F238E27FC236}">
                <a16:creationId xmlns:a16="http://schemas.microsoft.com/office/drawing/2014/main" id="{0DA7AC29-9724-7D3A-F1B8-5E01FD18CF36}"/>
              </a:ext>
            </a:extLst>
          </p:cNvPr>
          <p:cNvSpPr/>
          <p:nvPr/>
        </p:nvSpPr>
        <p:spPr>
          <a:xfrm flipH="1">
            <a:off x="728557" y="3207036"/>
            <a:ext cx="5006069" cy="908975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601"/>
              </a:spcAft>
            </a:pPr>
            <a:endParaRPr lang="en-US" sz="1801">
              <a:solidFill>
                <a:srgbClr val="000000"/>
              </a:solidFill>
              <a:latin typeface="Lato Black" panose="020F0A02020204030203" pitchFamily="34" charset="0"/>
            </a:endParaRPr>
          </a:p>
        </p:txBody>
      </p:sp>
      <p:sp>
        <p:nvSpPr>
          <p:cNvPr id="23" name="Snip Diagonal Corner Rectangle 9">
            <a:extLst>
              <a:ext uri="{FF2B5EF4-FFF2-40B4-BE49-F238E27FC236}">
                <a16:creationId xmlns:a16="http://schemas.microsoft.com/office/drawing/2014/main" id="{05D13AE1-1375-2FD6-3ACD-25FB74F3E186}"/>
              </a:ext>
            </a:extLst>
          </p:cNvPr>
          <p:cNvSpPr/>
          <p:nvPr/>
        </p:nvSpPr>
        <p:spPr>
          <a:xfrm flipH="1">
            <a:off x="6457374" y="4308056"/>
            <a:ext cx="5006069" cy="1830966"/>
          </a:xfrm>
          <a:prstGeom prst="snip2DiagRect">
            <a:avLst>
              <a:gd name="adj1" fmla="val 0"/>
              <a:gd name="adj2" fmla="val 11576"/>
            </a:avLst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601"/>
              </a:spcAft>
            </a:pPr>
            <a:endParaRPr lang="en-US" sz="1801">
              <a:solidFill>
                <a:srgbClr val="000000"/>
              </a:solidFill>
              <a:latin typeface="Lato Black" panose="020F0A02020204030203" pitchFamily="34" charset="0"/>
            </a:endParaRPr>
          </a:p>
        </p:txBody>
      </p:sp>
      <p:sp>
        <p:nvSpPr>
          <p:cNvPr id="24" name="Snip Diagonal Corner Rectangle 9">
            <a:extLst>
              <a:ext uri="{FF2B5EF4-FFF2-40B4-BE49-F238E27FC236}">
                <a16:creationId xmlns:a16="http://schemas.microsoft.com/office/drawing/2014/main" id="{3376B444-298C-1B33-B85A-4A07EBEF9EB3}"/>
              </a:ext>
            </a:extLst>
          </p:cNvPr>
          <p:cNvSpPr/>
          <p:nvPr/>
        </p:nvSpPr>
        <p:spPr>
          <a:xfrm flipH="1">
            <a:off x="6457374" y="2106014"/>
            <a:ext cx="5006069" cy="1995685"/>
          </a:xfrm>
          <a:prstGeom prst="snip2DiagRect">
            <a:avLst>
              <a:gd name="adj1" fmla="val 0"/>
              <a:gd name="adj2" fmla="val 11576"/>
            </a:avLst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601"/>
              </a:spcAft>
            </a:pPr>
            <a:endParaRPr lang="en-US" sz="1801">
              <a:solidFill>
                <a:srgbClr val="000000"/>
              </a:solidFill>
              <a:latin typeface="Lato Black" panose="020F0A02020204030203" pitchFamily="34" charset="0"/>
            </a:endParaRPr>
          </a:p>
        </p:txBody>
      </p:sp>
      <p:sp>
        <p:nvSpPr>
          <p:cNvPr id="87" name="Rechteck 86">
            <a:extLst>
              <a:ext uri="{FF2B5EF4-FFF2-40B4-BE49-F238E27FC236}">
                <a16:creationId xmlns:a16="http://schemas.microsoft.com/office/drawing/2014/main" id="{3151669B-F028-E8AD-6180-FF63954543B3}"/>
              </a:ext>
            </a:extLst>
          </p:cNvPr>
          <p:cNvSpPr/>
          <p:nvPr/>
        </p:nvSpPr>
        <p:spPr>
          <a:xfrm>
            <a:off x="728557" y="4308057"/>
            <a:ext cx="5006069" cy="1830966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601"/>
              </a:spcAft>
            </a:pPr>
            <a:endParaRPr lang="de-DE" sz="1801" err="1">
              <a:solidFill>
                <a:srgbClr val="000000"/>
              </a:solidFill>
              <a:latin typeface="Lato Black" panose="020F0A02020204030203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BEB41CB-0CDD-CFCB-E8DD-FD5D35CC0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3" y="476671"/>
            <a:ext cx="11089233" cy="1115591"/>
          </a:xfrm>
        </p:spPr>
        <p:txBody>
          <a:bodyPr/>
          <a:lstStyle/>
          <a:p>
            <a:r>
              <a:rPr lang="en-US"/>
              <a:t>FORRS – One-Stop-Shop for Companies in Energy/Commodities Trading and Financial Markets </a:t>
            </a:r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0DFE224-F658-AE63-BB87-0222C5159A55}"/>
              </a:ext>
            </a:extLst>
          </p:cNvPr>
          <p:cNvSpPr txBox="1"/>
          <p:nvPr/>
        </p:nvSpPr>
        <p:spPr>
          <a:xfrm>
            <a:off x="1670810" y="2145003"/>
            <a:ext cx="4063816" cy="830997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/>
              <a:t>FORRS is a leading international Strategy &amp; Management Consultancy with a focus on the entire Trading Value Chain</a:t>
            </a:r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E06BA3E-ACEF-5EC6-046D-6E5940EFDBD3}"/>
              </a:ext>
            </a:extLst>
          </p:cNvPr>
          <p:cNvSpPr txBox="1"/>
          <p:nvPr/>
        </p:nvSpPr>
        <p:spPr>
          <a:xfrm>
            <a:off x="829741" y="4398339"/>
            <a:ext cx="5114324" cy="215572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1">
                <a:solidFill>
                  <a:schemeClr val="accent4"/>
                </a:solidFill>
                <a:latin typeface="+mj-lt"/>
              </a:rPr>
              <a:t>Continuous Growth of FORRS Staff</a:t>
            </a:r>
            <a:endParaRPr lang="de-DE" sz="1401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43F6E96-6ABD-8E11-E90C-285371C52E83}"/>
              </a:ext>
            </a:extLst>
          </p:cNvPr>
          <p:cNvSpPr txBox="1"/>
          <p:nvPr/>
        </p:nvSpPr>
        <p:spPr>
          <a:xfrm>
            <a:off x="5385818" y="6244432"/>
            <a:ext cx="1024197" cy="123111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800">
                <a:solidFill>
                  <a:schemeClr val="accent4"/>
                </a:solidFill>
              </a:rPr>
              <a:t>* Estimated</a:t>
            </a:r>
            <a:endParaRPr lang="de-DE" sz="800">
              <a:solidFill>
                <a:schemeClr val="accent4"/>
              </a:solidFill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AF6F2CB-F0BE-C8F0-C77A-FEB87642AB64}"/>
              </a:ext>
            </a:extLst>
          </p:cNvPr>
          <p:cNvGrpSpPr/>
          <p:nvPr/>
        </p:nvGrpSpPr>
        <p:grpSpPr>
          <a:xfrm>
            <a:off x="925618" y="2290501"/>
            <a:ext cx="540000" cy="540000"/>
            <a:chOff x="896126" y="2290501"/>
            <a:chExt cx="540000" cy="540000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ECA24D8C-F735-9B3F-7A43-362C68A93B43}"/>
                </a:ext>
              </a:extLst>
            </p:cNvPr>
            <p:cNvSpPr/>
            <p:nvPr/>
          </p:nvSpPr>
          <p:spPr>
            <a:xfrm>
              <a:off x="896126" y="2290501"/>
              <a:ext cx="540000" cy="540000"/>
            </a:xfrm>
            <a:prstGeom prst="ellipse">
              <a:avLst/>
            </a:prstGeom>
            <a:solidFill>
              <a:srgbClr val="18BC7E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2"/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1">
                <a:solidFill>
                  <a:srgbClr val="FFFFFF"/>
                </a:solidFill>
              </a:endParaRPr>
            </a:p>
          </p:txBody>
        </p:sp>
        <p:grpSp>
          <p:nvGrpSpPr>
            <p:cNvPr id="38" name="easyIcon">
              <a:extLst>
                <a:ext uri="{FF2B5EF4-FFF2-40B4-BE49-F238E27FC236}">
                  <a16:creationId xmlns:a16="http://schemas.microsoft.com/office/drawing/2014/main" id="{AD7D071D-8D33-7804-B048-F47A83C86D52}"/>
                </a:ext>
              </a:extLst>
            </p:cNvPr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>
            <a:xfrm>
              <a:off x="960799" y="2355174"/>
              <a:ext cx="410654" cy="410654"/>
              <a:chOff x="3470899" y="3375032"/>
              <a:chExt cx="714051" cy="714051"/>
            </a:xfrm>
          </p:grpSpPr>
          <p:sp>
            <p:nvSpPr>
              <p:cNvPr id="39" name="Background">
                <a:extLst>
                  <a:ext uri="{FF2B5EF4-FFF2-40B4-BE49-F238E27FC236}">
                    <a16:creationId xmlns:a16="http://schemas.microsoft.com/office/drawing/2014/main" id="{457B8EC8-7B36-D780-45C3-FE5758D51167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3470899" y="3375032"/>
                <a:ext cx="714051" cy="714051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8C800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 cmpd="sng" algn="ctr">
                    <a:solidFill>
                      <a:srgbClr val="C8C8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1" err="1">
                  <a:solidFill>
                    <a:srgbClr val="FFFFFF"/>
                  </a:solidFill>
                  <a:latin typeface="Lato Black" panose="020F0A02020204030203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40" name="Grafik 25">
                <a:extLst>
                  <a:ext uri="{FF2B5EF4-FFF2-40B4-BE49-F238E27FC236}">
                    <a16:creationId xmlns:a16="http://schemas.microsoft.com/office/drawing/2014/main" id="{131CADE1-10CA-E6F5-F563-5AF72D0C3A0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565594" y="3444082"/>
                <a:ext cx="524619" cy="576004"/>
                <a:chOff x="3565613" y="3444056"/>
                <a:chExt cx="364531" cy="400232"/>
              </a:xfrm>
              <a:solidFill>
                <a:srgbClr val="000000"/>
              </a:solidFill>
            </p:grpSpPr>
            <p:sp>
              <p:nvSpPr>
                <p:cNvPr id="41" name="Vector">
                  <a:extLst>
                    <a:ext uri="{FF2B5EF4-FFF2-40B4-BE49-F238E27FC236}">
                      <a16:creationId xmlns:a16="http://schemas.microsoft.com/office/drawing/2014/main" id="{81650E4E-97A7-0317-9231-51DA31803AE5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 bwMode="gray">
                <a:xfrm>
                  <a:off x="3836303" y="3635691"/>
                  <a:ext cx="74294" cy="74294"/>
                </a:xfrm>
                <a:custGeom>
                  <a:avLst/>
                  <a:gdLst>
                    <a:gd name="connsiteX0" fmla="*/ 0 w 74294"/>
                    <a:gd name="connsiteY0" fmla="*/ 37147 h 74294"/>
                    <a:gd name="connsiteX1" fmla="*/ 37148 w 74294"/>
                    <a:gd name="connsiteY1" fmla="*/ 74295 h 74294"/>
                    <a:gd name="connsiteX2" fmla="*/ 74295 w 74294"/>
                    <a:gd name="connsiteY2" fmla="*/ 37147 h 74294"/>
                    <a:gd name="connsiteX3" fmla="*/ 37148 w 74294"/>
                    <a:gd name="connsiteY3" fmla="*/ 0 h 74294"/>
                    <a:gd name="connsiteX4" fmla="*/ 0 w 74294"/>
                    <a:gd name="connsiteY4" fmla="*/ 37147 h 74294"/>
                    <a:gd name="connsiteX5" fmla="*/ 55245 w 74294"/>
                    <a:gd name="connsiteY5" fmla="*/ 37147 h 74294"/>
                    <a:gd name="connsiteX6" fmla="*/ 37148 w 74294"/>
                    <a:gd name="connsiteY6" fmla="*/ 55245 h 74294"/>
                    <a:gd name="connsiteX7" fmla="*/ 19050 w 74294"/>
                    <a:gd name="connsiteY7" fmla="*/ 37147 h 74294"/>
                    <a:gd name="connsiteX8" fmla="*/ 37148 w 74294"/>
                    <a:gd name="connsiteY8" fmla="*/ 19050 h 74294"/>
                    <a:gd name="connsiteX9" fmla="*/ 55245 w 74294"/>
                    <a:gd name="connsiteY9" fmla="*/ 37147 h 74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4294" h="74294">
                      <a:moveTo>
                        <a:pt x="0" y="37147"/>
                      </a:moveTo>
                      <a:cubicBezTo>
                        <a:pt x="0" y="58102"/>
                        <a:pt x="17145" y="74295"/>
                        <a:pt x="37148" y="74295"/>
                      </a:cubicBezTo>
                      <a:cubicBezTo>
                        <a:pt x="57150" y="74295"/>
                        <a:pt x="74295" y="57150"/>
                        <a:pt x="74295" y="37147"/>
                      </a:cubicBezTo>
                      <a:cubicBezTo>
                        <a:pt x="74295" y="17145"/>
                        <a:pt x="57150" y="0"/>
                        <a:pt x="37148" y="0"/>
                      </a:cubicBezTo>
                      <a:cubicBezTo>
                        <a:pt x="17145" y="0"/>
                        <a:pt x="0" y="16192"/>
                        <a:pt x="0" y="37147"/>
                      </a:cubicBezTo>
                      <a:close/>
                      <a:moveTo>
                        <a:pt x="55245" y="37147"/>
                      </a:moveTo>
                      <a:cubicBezTo>
                        <a:pt x="55245" y="47625"/>
                        <a:pt x="46673" y="55245"/>
                        <a:pt x="37148" y="55245"/>
                      </a:cubicBezTo>
                      <a:cubicBezTo>
                        <a:pt x="27623" y="55245"/>
                        <a:pt x="19050" y="46672"/>
                        <a:pt x="19050" y="37147"/>
                      </a:cubicBezTo>
                      <a:cubicBezTo>
                        <a:pt x="19050" y="27622"/>
                        <a:pt x="27623" y="19050"/>
                        <a:pt x="37148" y="19050"/>
                      </a:cubicBezTo>
                      <a:cubicBezTo>
                        <a:pt x="46673" y="19050"/>
                        <a:pt x="55245" y="26670"/>
                        <a:pt x="55245" y="371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sz="1801"/>
                </a:p>
              </p:txBody>
            </p:sp>
            <p:sp>
              <p:nvSpPr>
                <p:cNvPr id="42" name="Vector">
                  <a:extLst>
                    <a:ext uri="{FF2B5EF4-FFF2-40B4-BE49-F238E27FC236}">
                      <a16:creationId xmlns:a16="http://schemas.microsoft.com/office/drawing/2014/main" id="{FF96EE54-B074-FCFB-18E7-0B4D9C592177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 bwMode="gray">
                <a:xfrm>
                  <a:off x="3589606" y="3583304"/>
                  <a:ext cx="74294" cy="74294"/>
                </a:xfrm>
                <a:custGeom>
                  <a:avLst/>
                  <a:gdLst>
                    <a:gd name="connsiteX0" fmla="*/ 37148 w 74294"/>
                    <a:gd name="connsiteY0" fmla="*/ 74295 h 74294"/>
                    <a:gd name="connsiteX1" fmla="*/ 74295 w 74294"/>
                    <a:gd name="connsiteY1" fmla="*/ 37147 h 74294"/>
                    <a:gd name="connsiteX2" fmla="*/ 37148 w 74294"/>
                    <a:gd name="connsiteY2" fmla="*/ 0 h 74294"/>
                    <a:gd name="connsiteX3" fmla="*/ 0 w 74294"/>
                    <a:gd name="connsiteY3" fmla="*/ 37147 h 74294"/>
                    <a:gd name="connsiteX4" fmla="*/ 37148 w 74294"/>
                    <a:gd name="connsiteY4" fmla="*/ 74295 h 74294"/>
                    <a:gd name="connsiteX5" fmla="*/ 37148 w 74294"/>
                    <a:gd name="connsiteY5" fmla="*/ 19050 h 74294"/>
                    <a:gd name="connsiteX6" fmla="*/ 55245 w 74294"/>
                    <a:gd name="connsiteY6" fmla="*/ 37147 h 74294"/>
                    <a:gd name="connsiteX7" fmla="*/ 37148 w 74294"/>
                    <a:gd name="connsiteY7" fmla="*/ 55245 h 74294"/>
                    <a:gd name="connsiteX8" fmla="*/ 19050 w 74294"/>
                    <a:gd name="connsiteY8" fmla="*/ 37147 h 74294"/>
                    <a:gd name="connsiteX9" fmla="*/ 37148 w 74294"/>
                    <a:gd name="connsiteY9" fmla="*/ 19050 h 74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4294" h="74294">
                      <a:moveTo>
                        <a:pt x="37148" y="74295"/>
                      </a:moveTo>
                      <a:cubicBezTo>
                        <a:pt x="58103" y="74295"/>
                        <a:pt x="74295" y="57150"/>
                        <a:pt x="74295" y="37147"/>
                      </a:cubicBezTo>
                      <a:cubicBezTo>
                        <a:pt x="74295" y="17145"/>
                        <a:pt x="57150" y="0"/>
                        <a:pt x="37148" y="0"/>
                      </a:cubicBezTo>
                      <a:cubicBezTo>
                        <a:pt x="17145" y="0"/>
                        <a:pt x="0" y="17145"/>
                        <a:pt x="0" y="37147"/>
                      </a:cubicBezTo>
                      <a:cubicBezTo>
                        <a:pt x="0" y="57150"/>
                        <a:pt x="16192" y="74295"/>
                        <a:pt x="37148" y="74295"/>
                      </a:cubicBezTo>
                      <a:close/>
                      <a:moveTo>
                        <a:pt x="37148" y="19050"/>
                      </a:moveTo>
                      <a:cubicBezTo>
                        <a:pt x="47625" y="19050"/>
                        <a:pt x="55245" y="27622"/>
                        <a:pt x="55245" y="37147"/>
                      </a:cubicBezTo>
                      <a:cubicBezTo>
                        <a:pt x="55245" y="46672"/>
                        <a:pt x="46673" y="55245"/>
                        <a:pt x="37148" y="55245"/>
                      </a:cubicBezTo>
                      <a:cubicBezTo>
                        <a:pt x="26670" y="55245"/>
                        <a:pt x="19050" y="46672"/>
                        <a:pt x="19050" y="37147"/>
                      </a:cubicBezTo>
                      <a:cubicBezTo>
                        <a:pt x="19050" y="27622"/>
                        <a:pt x="26670" y="19050"/>
                        <a:pt x="37148" y="1905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sz="1801"/>
                </a:p>
              </p:txBody>
            </p:sp>
            <p:sp>
              <p:nvSpPr>
                <p:cNvPr id="43" name="Vector">
                  <a:extLst>
                    <a:ext uri="{FF2B5EF4-FFF2-40B4-BE49-F238E27FC236}">
                      <a16:creationId xmlns:a16="http://schemas.microsoft.com/office/drawing/2014/main" id="{BC812E26-4650-E860-B030-DECEB16A7C23}"/>
                    </a:ext>
                  </a:extLst>
                </p:cNvPr>
                <p:cNvSpPr/>
                <p:nvPr>
                  <p:custDataLst>
                    <p:tags r:id="rId15"/>
                  </p:custDataLst>
                </p:nvPr>
              </p:nvSpPr>
              <p:spPr bwMode="gray">
                <a:xfrm>
                  <a:off x="3565613" y="3623887"/>
                  <a:ext cx="227249" cy="219448"/>
                </a:xfrm>
                <a:custGeom>
                  <a:avLst/>
                  <a:gdLst>
                    <a:gd name="connsiteX0" fmla="*/ 139246 w 227249"/>
                    <a:gd name="connsiteY0" fmla="*/ 61334 h 219448"/>
                    <a:gd name="connsiteX1" fmla="*/ 194490 w 227249"/>
                    <a:gd name="connsiteY1" fmla="*/ 20376 h 219448"/>
                    <a:gd name="connsiteX2" fmla="*/ 199253 w 227249"/>
                    <a:gd name="connsiteY2" fmla="*/ 21329 h 219448"/>
                    <a:gd name="connsiteX3" fmla="*/ 136388 w 227249"/>
                    <a:gd name="connsiteY3" fmla="*/ 89909 h 219448"/>
                    <a:gd name="connsiteX4" fmla="*/ 92573 w 227249"/>
                    <a:gd name="connsiteY4" fmla="*/ 93719 h 219448"/>
                    <a:gd name="connsiteX5" fmla="*/ 84001 w 227249"/>
                    <a:gd name="connsiteY5" fmla="*/ 104196 h 219448"/>
                    <a:gd name="connsiteX6" fmla="*/ 94478 w 227249"/>
                    <a:gd name="connsiteY6" fmla="*/ 112769 h 219448"/>
                    <a:gd name="connsiteX7" fmla="*/ 142103 w 227249"/>
                    <a:gd name="connsiteY7" fmla="*/ 108006 h 219448"/>
                    <a:gd name="connsiteX8" fmla="*/ 147818 w 227249"/>
                    <a:gd name="connsiteY8" fmla="*/ 105149 h 219448"/>
                    <a:gd name="connsiteX9" fmla="*/ 224971 w 227249"/>
                    <a:gd name="connsiteY9" fmla="*/ 21329 h 219448"/>
                    <a:gd name="connsiteX10" fmla="*/ 226876 w 227249"/>
                    <a:gd name="connsiteY10" fmla="*/ 11804 h 219448"/>
                    <a:gd name="connsiteX11" fmla="*/ 219256 w 227249"/>
                    <a:gd name="connsiteY11" fmla="*/ 5136 h 219448"/>
                    <a:gd name="connsiteX12" fmla="*/ 193538 w 227249"/>
                    <a:gd name="connsiteY12" fmla="*/ 374 h 219448"/>
                    <a:gd name="connsiteX13" fmla="*/ 185918 w 227249"/>
                    <a:gd name="connsiteY13" fmla="*/ 2279 h 219448"/>
                    <a:gd name="connsiteX14" fmla="*/ 129721 w 227249"/>
                    <a:gd name="connsiteY14" fmla="*/ 43236 h 219448"/>
                    <a:gd name="connsiteX15" fmla="*/ 64950 w 227249"/>
                    <a:gd name="connsiteY15" fmla="*/ 39426 h 219448"/>
                    <a:gd name="connsiteX16" fmla="*/ 31613 w 227249"/>
                    <a:gd name="connsiteY16" fmla="*/ 65144 h 219448"/>
                    <a:gd name="connsiteX17" fmla="*/ 180 w 227249"/>
                    <a:gd name="connsiteY17" fmla="*/ 208019 h 219448"/>
                    <a:gd name="connsiteX18" fmla="*/ 7800 w 227249"/>
                    <a:gd name="connsiteY18" fmla="*/ 219449 h 219448"/>
                    <a:gd name="connsiteX19" fmla="*/ 9706 w 227249"/>
                    <a:gd name="connsiteY19" fmla="*/ 219449 h 219448"/>
                    <a:gd name="connsiteX20" fmla="*/ 19231 w 227249"/>
                    <a:gd name="connsiteY20" fmla="*/ 211829 h 219448"/>
                    <a:gd name="connsiteX21" fmla="*/ 51616 w 227249"/>
                    <a:gd name="connsiteY21" fmla="*/ 69906 h 219448"/>
                    <a:gd name="connsiteX22" fmla="*/ 65903 w 227249"/>
                    <a:gd name="connsiteY22" fmla="*/ 59429 h 219448"/>
                    <a:gd name="connsiteX23" fmla="*/ 134483 w 227249"/>
                    <a:gd name="connsiteY23" fmla="*/ 63239 h 219448"/>
                    <a:gd name="connsiteX24" fmla="*/ 139246 w 227249"/>
                    <a:gd name="connsiteY24" fmla="*/ 61334 h 219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27249" h="219448">
                      <a:moveTo>
                        <a:pt x="139246" y="61334"/>
                      </a:moveTo>
                      <a:lnTo>
                        <a:pt x="194490" y="20376"/>
                      </a:lnTo>
                      <a:lnTo>
                        <a:pt x="199253" y="21329"/>
                      </a:lnTo>
                      <a:lnTo>
                        <a:pt x="136388" y="89909"/>
                      </a:lnTo>
                      <a:lnTo>
                        <a:pt x="92573" y="93719"/>
                      </a:lnTo>
                      <a:cubicBezTo>
                        <a:pt x="87811" y="94671"/>
                        <a:pt x="83048" y="98481"/>
                        <a:pt x="84001" y="104196"/>
                      </a:cubicBezTo>
                      <a:cubicBezTo>
                        <a:pt x="84953" y="108959"/>
                        <a:pt x="88763" y="112769"/>
                        <a:pt x="94478" y="112769"/>
                      </a:cubicBezTo>
                      <a:lnTo>
                        <a:pt x="142103" y="108006"/>
                      </a:lnTo>
                      <a:cubicBezTo>
                        <a:pt x="144008" y="108006"/>
                        <a:pt x="146865" y="107054"/>
                        <a:pt x="147818" y="105149"/>
                      </a:cubicBezTo>
                      <a:lnTo>
                        <a:pt x="224971" y="21329"/>
                      </a:lnTo>
                      <a:cubicBezTo>
                        <a:pt x="226876" y="18471"/>
                        <a:pt x="227828" y="15614"/>
                        <a:pt x="226876" y="11804"/>
                      </a:cubicBezTo>
                      <a:cubicBezTo>
                        <a:pt x="225923" y="7994"/>
                        <a:pt x="223065" y="6089"/>
                        <a:pt x="219256" y="5136"/>
                      </a:cubicBezTo>
                      <a:lnTo>
                        <a:pt x="193538" y="374"/>
                      </a:lnTo>
                      <a:cubicBezTo>
                        <a:pt x="190681" y="-579"/>
                        <a:pt x="187823" y="374"/>
                        <a:pt x="185918" y="2279"/>
                      </a:cubicBezTo>
                      <a:lnTo>
                        <a:pt x="129721" y="43236"/>
                      </a:lnTo>
                      <a:lnTo>
                        <a:pt x="64950" y="39426"/>
                      </a:lnTo>
                      <a:cubicBezTo>
                        <a:pt x="48758" y="38474"/>
                        <a:pt x="34471" y="48951"/>
                        <a:pt x="31613" y="65144"/>
                      </a:cubicBezTo>
                      <a:lnTo>
                        <a:pt x="180" y="208019"/>
                      </a:lnTo>
                      <a:cubicBezTo>
                        <a:pt x="-772" y="212781"/>
                        <a:pt x="2085" y="218496"/>
                        <a:pt x="7800" y="219449"/>
                      </a:cubicBezTo>
                      <a:cubicBezTo>
                        <a:pt x="8753" y="219449"/>
                        <a:pt x="8753" y="219449"/>
                        <a:pt x="9706" y="219449"/>
                      </a:cubicBezTo>
                      <a:cubicBezTo>
                        <a:pt x="14468" y="219449"/>
                        <a:pt x="18278" y="216591"/>
                        <a:pt x="19231" y="211829"/>
                      </a:cubicBezTo>
                      <a:lnTo>
                        <a:pt x="51616" y="69906"/>
                      </a:lnTo>
                      <a:cubicBezTo>
                        <a:pt x="53521" y="63239"/>
                        <a:pt x="59236" y="59429"/>
                        <a:pt x="65903" y="59429"/>
                      </a:cubicBezTo>
                      <a:lnTo>
                        <a:pt x="134483" y="63239"/>
                      </a:lnTo>
                      <a:cubicBezTo>
                        <a:pt x="135436" y="63239"/>
                        <a:pt x="137340" y="63239"/>
                        <a:pt x="139246" y="613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sz="1801"/>
                </a:p>
              </p:txBody>
            </p:sp>
            <p:sp>
              <p:nvSpPr>
                <p:cNvPr id="44" name="Vector">
                  <a:extLst>
                    <a:ext uri="{FF2B5EF4-FFF2-40B4-BE49-F238E27FC236}">
                      <a16:creationId xmlns:a16="http://schemas.microsoft.com/office/drawing/2014/main" id="{4AE832E0-E26B-C75F-0E93-3ACF37126978}"/>
                    </a:ext>
                  </a:extLst>
                </p:cNvPr>
                <p:cNvSpPr/>
                <p:nvPr>
                  <p:custDataLst>
                    <p:tags r:id="rId16"/>
                  </p:custDataLst>
                </p:nvPr>
              </p:nvSpPr>
              <p:spPr bwMode="gray">
                <a:xfrm>
                  <a:off x="3644196" y="3739513"/>
                  <a:ext cx="48775" cy="104775"/>
                </a:xfrm>
                <a:custGeom>
                  <a:avLst/>
                  <a:gdLst>
                    <a:gd name="connsiteX0" fmla="*/ 40660 w 48775"/>
                    <a:gd name="connsiteY0" fmla="*/ 0 h 104775"/>
                    <a:gd name="connsiteX1" fmla="*/ 30182 w 48775"/>
                    <a:gd name="connsiteY1" fmla="*/ 8573 h 104775"/>
                    <a:gd name="connsiteX2" fmla="*/ 1607 w 48775"/>
                    <a:gd name="connsiteY2" fmla="*/ 89535 h 104775"/>
                    <a:gd name="connsiteX3" fmla="*/ 4465 w 48775"/>
                    <a:gd name="connsiteY3" fmla="*/ 102870 h 104775"/>
                    <a:gd name="connsiteX4" fmla="*/ 9227 w 48775"/>
                    <a:gd name="connsiteY4" fmla="*/ 104775 h 104775"/>
                    <a:gd name="connsiteX5" fmla="*/ 16847 w 48775"/>
                    <a:gd name="connsiteY5" fmla="*/ 100013 h 104775"/>
                    <a:gd name="connsiteX6" fmla="*/ 48280 w 48775"/>
                    <a:gd name="connsiteY6" fmla="*/ 10478 h 104775"/>
                    <a:gd name="connsiteX7" fmla="*/ 40660 w 48775"/>
                    <a:gd name="connsiteY7" fmla="*/ 0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775" h="104775">
                      <a:moveTo>
                        <a:pt x="40660" y="0"/>
                      </a:moveTo>
                      <a:cubicBezTo>
                        <a:pt x="35897" y="0"/>
                        <a:pt x="31135" y="3810"/>
                        <a:pt x="30182" y="8573"/>
                      </a:cubicBezTo>
                      <a:cubicBezTo>
                        <a:pt x="26372" y="49530"/>
                        <a:pt x="1607" y="88583"/>
                        <a:pt x="1607" y="89535"/>
                      </a:cubicBezTo>
                      <a:cubicBezTo>
                        <a:pt x="-1250" y="94298"/>
                        <a:pt x="-298" y="100013"/>
                        <a:pt x="4465" y="102870"/>
                      </a:cubicBezTo>
                      <a:cubicBezTo>
                        <a:pt x="6370" y="103823"/>
                        <a:pt x="8275" y="104775"/>
                        <a:pt x="9227" y="104775"/>
                      </a:cubicBezTo>
                      <a:cubicBezTo>
                        <a:pt x="12085" y="104775"/>
                        <a:pt x="14942" y="102870"/>
                        <a:pt x="16847" y="100013"/>
                      </a:cubicBezTo>
                      <a:cubicBezTo>
                        <a:pt x="17800" y="98108"/>
                        <a:pt x="44470" y="56198"/>
                        <a:pt x="48280" y="10478"/>
                      </a:cubicBezTo>
                      <a:cubicBezTo>
                        <a:pt x="50185" y="4763"/>
                        <a:pt x="46375" y="0"/>
                        <a:pt x="4066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sz="1801"/>
                </a:p>
              </p:txBody>
            </p:sp>
            <p:sp>
              <p:nvSpPr>
                <p:cNvPr id="45" name="Vector">
                  <a:extLst>
                    <a:ext uri="{FF2B5EF4-FFF2-40B4-BE49-F238E27FC236}">
                      <a16:creationId xmlns:a16="http://schemas.microsoft.com/office/drawing/2014/main" id="{AA7789B5-E61D-6612-5D6E-EA2272CEEDB8}"/>
                    </a:ext>
                  </a:extLst>
                </p:cNvPr>
                <p:cNvSpPr/>
                <p:nvPr>
                  <p:custDataLst>
                    <p:tags r:id="rId17"/>
                  </p:custDataLst>
                </p:nvPr>
              </p:nvSpPr>
              <p:spPr bwMode="gray">
                <a:xfrm>
                  <a:off x="3758442" y="3680702"/>
                  <a:ext cx="171702" cy="162633"/>
                </a:xfrm>
                <a:custGeom>
                  <a:avLst/>
                  <a:gdLst>
                    <a:gd name="connsiteX0" fmla="*/ 171206 w 171702"/>
                    <a:gd name="connsiteY0" fmla="*/ 151204 h 162633"/>
                    <a:gd name="connsiteX1" fmla="*/ 151204 w 171702"/>
                    <a:gd name="connsiteY1" fmla="*/ 59764 h 162633"/>
                    <a:gd name="connsiteX2" fmla="*/ 123581 w 171702"/>
                    <a:gd name="connsiteY2" fmla="*/ 35951 h 162633"/>
                    <a:gd name="connsiteX3" fmla="*/ 55954 w 171702"/>
                    <a:gd name="connsiteY3" fmla="*/ 32141 h 162633"/>
                    <a:gd name="connsiteX4" fmla="*/ 14996 w 171702"/>
                    <a:gd name="connsiteY4" fmla="*/ 1661 h 162633"/>
                    <a:gd name="connsiteX5" fmla="*/ 1661 w 171702"/>
                    <a:gd name="connsiteY5" fmla="*/ 3566 h 162633"/>
                    <a:gd name="connsiteX6" fmla="*/ 3566 w 171702"/>
                    <a:gd name="connsiteY6" fmla="*/ 16901 h 162633"/>
                    <a:gd name="connsiteX7" fmla="*/ 46429 w 171702"/>
                    <a:gd name="connsiteY7" fmla="*/ 49286 h 162633"/>
                    <a:gd name="connsiteX8" fmla="*/ 51191 w 171702"/>
                    <a:gd name="connsiteY8" fmla="*/ 51191 h 162633"/>
                    <a:gd name="connsiteX9" fmla="*/ 121676 w 171702"/>
                    <a:gd name="connsiteY9" fmla="*/ 55001 h 162633"/>
                    <a:gd name="connsiteX10" fmla="*/ 132154 w 171702"/>
                    <a:gd name="connsiteY10" fmla="*/ 63574 h 162633"/>
                    <a:gd name="connsiteX11" fmla="*/ 152156 w 171702"/>
                    <a:gd name="connsiteY11" fmla="*/ 155014 h 162633"/>
                    <a:gd name="connsiteX12" fmla="*/ 161681 w 171702"/>
                    <a:gd name="connsiteY12" fmla="*/ 162634 h 162633"/>
                    <a:gd name="connsiteX13" fmla="*/ 163586 w 171702"/>
                    <a:gd name="connsiteY13" fmla="*/ 162634 h 162633"/>
                    <a:gd name="connsiteX14" fmla="*/ 171206 w 171702"/>
                    <a:gd name="connsiteY14" fmla="*/ 151204 h 162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1702" h="162633">
                      <a:moveTo>
                        <a:pt x="171206" y="151204"/>
                      </a:moveTo>
                      <a:lnTo>
                        <a:pt x="151204" y="59764"/>
                      </a:lnTo>
                      <a:cubicBezTo>
                        <a:pt x="148346" y="46429"/>
                        <a:pt x="136916" y="36904"/>
                        <a:pt x="123581" y="35951"/>
                      </a:cubicBezTo>
                      <a:lnTo>
                        <a:pt x="55954" y="32141"/>
                      </a:lnTo>
                      <a:lnTo>
                        <a:pt x="14996" y="1661"/>
                      </a:lnTo>
                      <a:cubicBezTo>
                        <a:pt x="11186" y="-1196"/>
                        <a:pt x="4519" y="-244"/>
                        <a:pt x="1661" y="3566"/>
                      </a:cubicBezTo>
                      <a:cubicBezTo>
                        <a:pt x="-1196" y="7376"/>
                        <a:pt x="-244" y="14044"/>
                        <a:pt x="3566" y="16901"/>
                      </a:cubicBezTo>
                      <a:lnTo>
                        <a:pt x="46429" y="49286"/>
                      </a:lnTo>
                      <a:cubicBezTo>
                        <a:pt x="48334" y="50239"/>
                        <a:pt x="49286" y="51191"/>
                        <a:pt x="51191" y="51191"/>
                      </a:cubicBezTo>
                      <a:lnTo>
                        <a:pt x="121676" y="55001"/>
                      </a:lnTo>
                      <a:cubicBezTo>
                        <a:pt x="126439" y="55001"/>
                        <a:pt x="131202" y="58811"/>
                        <a:pt x="132154" y="63574"/>
                      </a:cubicBezTo>
                      <a:lnTo>
                        <a:pt x="152156" y="155014"/>
                      </a:lnTo>
                      <a:cubicBezTo>
                        <a:pt x="153109" y="159776"/>
                        <a:pt x="156919" y="162634"/>
                        <a:pt x="161681" y="162634"/>
                      </a:cubicBezTo>
                      <a:cubicBezTo>
                        <a:pt x="162634" y="162634"/>
                        <a:pt x="162634" y="162634"/>
                        <a:pt x="163586" y="162634"/>
                      </a:cubicBezTo>
                      <a:cubicBezTo>
                        <a:pt x="169302" y="161682"/>
                        <a:pt x="173111" y="155966"/>
                        <a:pt x="171206" y="15120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sz="1801"/>
                </a:p>
              </p:txBody>
            </p:sp>
            <p:sp>
              <p:nvSpPr>
                <p:cNvPr id="46" name="Vector">
                  <a:extLst>
                    <a:ext uri="{FF2B5EF4-FFF2-40B4-BE49-F238E27FC236}">
                      <a16:creationId xmlns:a16="http://schemas.microsoft.com/office/drawing/2014/main" id="{2860C24D-26A6-B762-CEF9-9099E864634C}"/>
                    </a:ext>
                  </a:extLst>
                </p:cNvPr>
                <p:cNvSpPr/>
                <p:nvPr>
                  <p:custDataLst>
                    <p:tags r:id="rId18"/>
                  </p:custDataLst>
                </p:nvPr>
              </p:nvSpPr>
              <p:spPr bwMode="gray">
                <a:xfrm>
                  <a:off x="3816301" y="3783329"/>
                  <a:ext cx="20954" cy="60007"/>
                </a:xfrm>
                <a:custGeom>
                  <a:avLst/>
                  <a:gdLst>
                    <a:gd name="connsiteX0" fmla="*/ 12382 w 20954"/>
                    <a:gd name="connsiteY0" fmla="*/ 0 h 60007"/>
                    <a:gd name="connsiteX1" fmla="*/ 1905 w 20954"/>
                    <a:gd name="connsiteY1" fmla="*/ 8572 h 60007"/>
                    <a:gd name="connsiteX2" fmla="*/ 0 w 20954"/>
                    <a:gd name="connsiteY2" fmla="*/ 49530 h 60007"/>
                    <a:gd name="connsiteX3" fmla="*/ 8572 w 20954"/>
                    <a:gd name="connsiteY3" fmla="*/ 60007 h 60007"/>
                    <a:gd name="connsiteX4" fmla="*/ 9525 w 20954"/>
                    <a:gd name="connsiteY4" fmla="*/ 60007 h 60007"/>
                    <a:gd name="connsiteX5" fmla="*/ 19050 w 20954"/>
                    <a:gd name="connsiteY5" fmla="*/ 51435 h 60007"/>
                    <a:gd name="connsiteX6" fmla="*/ 20955 w 20954"/>
                    <a:gd name="connsiteY6" fmla="*/ 10477 h 60007"/>
                    <a:gd name="connsiteX7" fmla="*/ 12382 w 20954"/>
                    <a:gd name="connsiteY7" fmla="*/ 0 h 60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954" h="60007">
                      <a:moveTo>
                        <a:pt x="12382" y="0"/>
                      </a:moveTo>
                      <a:cubicBezTo>
                        <a:pt x="7620" y="0"/>
                        <a:pt x="2857" y="3810"/>
                        <a:pt x="1905" y="8572"/>
                      </a:cubicBezTo>
                      <a:lnTo>
                        <a:pt x="0" y="49530"/>
                      </a:lnTo>
                      <a:cubicBezTo>
                        <a:pt x="0" y="55245"/>
                        <a:pt x="3810" y="59055"/>
                        <a:pt x="8572" y="60007"/>
                      </a:cubicBezTo>
                      <a:cubicBezTo>
                        <a:pt x="8572" y="60007"/>
                        <a:pt x="8572" y="60007"/>
                        <a:pt x="9525" y="60007"/>
                      </a:cubicBezTo>
                      <a:cubicBezTo>
                        <a:pt x="14288" y="60007"/>
                        <a:pt x="19050" y="56197"/>
                        <a:pt x="19050" y="51435"/>
                      </a:cubicBezTo>
                      <a:lnTo>
                        <a:pt x="20955" y="10477"/>
                      </a:lnTo>
                      <a:cubicBezTo>
                        <a:pt x="20955" y="4763"/>
                        <a:pt x="17145" y="952"/>
                        <a:pt x="1238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sz="1801"/>
                </a:p>
              </p:txBody>
            </p:sp>
            <p:sp>
              <p:nvSpPr>
                <p:cNvPr id="47" name="Vector">
                  <a:extLst>
                    <a:ext uri="{FF2B5EF4-FFF2-40B4-BE49-F238E27FC236}">
                      <a16:creationId xmlns:a16="http://schemas.microsoft.com/office/drawing/2014/main" id="{4ED6886F-D2C5-8C18-0259-7DE551D001D4}"/>
                    </a:ext>
                  </a:extLst>
                </p:cNvPr>
                <p:cNvSpPr/>
                <p:nvPr>
                  <p:custDataLst>
                    <p:tags r:id="rId19"/>
                  </p:custDataLst>
                </p:nvPr>
              </p:nvSpPr>
              <p:spPr bwMode="gray">
                <a:xfrm>
                  <a:off x="3737676" y="3705656"/>
                  <a:ext cx="127202" cy="76720"/>
                </a:xfrm>
                <a:custGeom>
                  <a:avLst/>
                  <a:gdLst>
                    <a:gd name="connsiteX0" fmla="*/ 116725 w 127202"/>
                    <a:gd name="connsiteY0" fmla="*/ 57670 h 76720"/>
                    <a:gd name="connsiteX1" fmla="*/ 59575 w 127202"/>
                    <a:gd name="connsiteY1" fmla="*/ 52908 h 76720"/>
                    <a:gd name="connsiteX2" fmla="*/ 16713 w 127202"/>
                    <a:gd name="connsiteY2" fmla="*/ 3378 h 76720"/>
                    <a:gd name="connsiteX3" fmla="*/ 3378 w 127202"/>
                    <a:gd name="connsiteY3" fmla="*/ 2425 h 76720"/>
                    <a:gd name="connsiteX4" fmla="*/ 2425 w 127202"/>
                    <a:gd name="connsiteY4" fmla="*/ 15760 h 76720"/>
                    <a:gd name="connsiteX5" fmla="*/ 48145 w 127202"/>
                    <a:gd name="connsiteY5" fmla="*/ 68148 h 76720"/>
                    <a:gd name="connsiteX6" fmla="*/ 54813 w 127202"/>
                    <a:gd name="connsiteY6" fmla="*/ 71005 h 76720"/>
                    <a:gd name="connsiteX7" fmla="*/ 116725 w 127202"/>
                    <a:gd name="connsiteY7" fmla="*/ 76720 h 76720"/>
                    <a:gd name="connsiteX8" fmla="*/ 117678 w 127202"/>
                    <a:gd name="connsiteY8" fmla="*/ 76720 h 76720"/>
                    <a:gd name="connsiteX9" fmla="*/ 127203 w 127202"/>
                    <a:gd name="connsiteY9" fmla="*/ 68148 h 76720"/>
                    <a:gd name="connsiteX10" fmla="*/ 116725 w 127202"/>
                    <a:gd name="connsiteY10" fmla="*/ 57670 h 76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7202" h="76720">
                      <a:moveTo>
                        <a:pt x="116725" y="57670"/>
                      </a:moveTo>
                      <a:lnTo>
                        <a:pt x="59575" y="52908"/>
                      </a:lnTo>
                      <a:lnTo>
                        <a:pt x="16713" y="3378"/>
                      </a:lnTo>
                      <a:cubicBezTo>
                        <a:pt x="12903" y="-432"/>
                        <a:pt x="7188" y="-1385"/>
                        <a:pt x="3378" y="2425"/>
                      </a:cubicBezTo>
                      <a:cubicBezTo>
                        <a:pt x="-432" y="6235"/>
                        <a:pt x="-1385" y="11950"/>
                        <a:pt x="2425" y="15760"/>
                      </a:cubicBezTo>
                      <a:lnTo>
                        <a:pt x="48145" y="68148"/>
                      </a:lnTo>
                      <a:cubicBezTo>
                        <a:pt x="50050" y="70053"/>
                        <a:pt x="51955" y="71005"/>
                        <a:pt x="54813" y="71005"/>
                      </a:cubicBezTo>
                      <a:lnTo>
                        <a:pt x="116725" y="76720"/>
                      </a:lnTo>
                      <a:cubicBezTo>
                        <a:pt x="116725" y="76720"/>
                        <a:pt x="117678" y="76720"/>
                        <a:pt x="117678" y="76720"/>
                      </a:cubicBezTo>
                      <a:cubicBezTo>
                        <a:pt x="122440" y="76720"/>
                        <a:pt x="127203" y="72910"/>
                        <a:pt x="127203" y="68148"/>
                      </a:cubicBezTo>
                      <a:cubicBezTo>
                        <a:pt x="125298" y="62433"/>
                        <a:pt x="121488" y="57670"/>
                        <a:pt x="116725" y="5767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sz="1801"/>
                </a:p>
              </p:txBody>
            </p:sp>
            <p:sp>
              <p:nvSpPr>
                <p:cNvPr id="48" name="Vector">
                  <a:extLst>
                    <a:ext uri="{FF2B5EF4-FFF2-40B4-BE49-F238E27FC236}">
                      <a16:creationId xmlns:a16="http://schemas.microsoft.com/office/drawing/2014/main" id="{EE7C911B-1644-8C43-EA50-2E4D720A8034}"/>
                    </a:ext>
                  </a:extLst>
                </p:cNvPr>
                <p:cNvSpPr/>
                <p:nvPr>
                  <p:custDataLst>
                    <p:tags r:id="rId20"/>
                  </p:custDataLst>
                </p:nvPr>
              </p:nvSpPr>
              <p:spPr bwMode="gray">
                <a:xfrm>
                  <a:off x="3697056" y="3725996"/>
                  <a:ext cx="46049" cy="117339"/>
                </a:xfrm>
                <a:custGeom>
                  <a:avLst/>
                  <a:gdLst>
                    <a:gd name="connsiteX0" fmla="*/ 38283 w 46049"/>
                    <a:gd name="connsiteY0" fmla="*/ 183 h 117339"/>
                    <a:gd name="connsiteX1" fmla="*/ 26852 w 46049"/>
                    <a:gd name="connsiteY1" fmla="*/ 6850 h 117339"/>
                    <a:gd name="connsiteX2" fmla="*/ 183 w 46049"/>
                    <a:gd name="connsiteY2" fmla="*/ 105910 h 117339"/>
                    <a:gd name="connsiteX3" fmla="*/ 6850 w 46049"/>
                    <a:gd name="connsiteY3" fmla="*/ 117340 h 117339"/>
                    <a:gd name="connsiteX4" fmla="*/ 9708 w 46049"/>
                    <a:gd name="connsiteY4" fmla="*/ 117340 h 117339"/>
                    <a:gd name="connsiteX5" fmla="*/ 19233 w 46049"/>
                    <a:gd name="connsiteY5" fmla="*/ 110672 h 117339"/>
                    <a:gd name="connsiteX6" fmla="*/ 45902 w 46049"/>
                    <a:gd name="connsiteY6" fmla="*/ 11613 h 117339"/>
                    <a:gd name="connsiteX7" fmla="*/ 38283 w 46049"/>
                    <a:gd name="connsiteY7" fmla="*/ 183 h 117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049" h="117339">
                      <a:moveTo>
                        <a:pt x="38283" y="183"/>
                      </a:moveTo>
                      <a:cubicBezTo>
                        <a:pt x="33520" y="-770"/>
                        <a:pt x="27805" y="2087"/>
                        <a:pt x="26852" y="6850"/>
                      </a:cubicBezTo>
                      <a:lnTo>
                        <a:pt x="183" y="105910"/>
                      </a:lnTo>
                      <a:cubicBezTo>
                        <a:pt x="-770" y="110672"/>
                        <a:pt x="2087" y="116388"/>
                        <a:pt x="6850" y="117340"/>
                      </a:cubicBezTo>
                      <a:cubicBezTo>
                        <a:pt x="7802" y="117340"/>
                        <a:pt x="8755" y="117340"/>
                        <a:pt x="9708" y="117340"/>
                      </a:cubicBezTo>
                      <a:cubicBezTo>
                        <a:pt x="13517" y="117340"/>
                        <a:pt x="17327" y="114483"/>
                        <a:pt x="19233" y="110672"/>
                      </a:cubicBezTo>
                      <a:lnTo>
                        <a:pt x="45902" y="11613"/>
                      </a:lnTo>
                      <a:cubicBezTo>
                        <a:pt x="46855" y="6850"/>
                        <a:pt x="43045" y="1135"/>
                        <a:pt x="38283" y="18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sz="1801"/>
                </a:p>
              </p:txBody>
            </p:sp>
            <p:sp>
              <p:nvSpPr>
                <p:cNvPr id="49" name="Vector">
                  <a:extLst>
                    <a:ext uri="{FF2B5EF4-FFF2-40B4-BE49-F238E27FC236}">
                      <a16:creationId xmlns:a16="http://schemas.microsoft.com/office/drawing/2014/main" id="{CD48042C-11B1-9554-6D31-5395F50AFA32}"/>
                    </a:ext>
                  </a:extLst>
                </p:cNvPr>
                <p:cNvSpPr/>
                <p:nvPr>
                  <p:custDataLst>
                    <p:tags r:id="rId21"/>
                  </p:custDataLst>
                </p:nvPr>
              </p:nvSpPr>
              <p:spPr bwMode="gray">
                <a:xfrm>
                  <a:off x="3756111" y="3444056"/>
                  <a:ext cx="168070" cy="178299"/>
                </a:xfrm>
                <a:custGeom>
                  <a:avLst/>
                  <a:gdLst>
                    <a:gd name="connsiteX0" fmla="*/ 6850 w 168070"/>
                    <a:gd name="connsiteY0" fmla="*/ 178300 h 178299"/>
                    <a:gd name="connsiteX1" fmla="*/ 9708 w 168070"/>
                    <a:gd name="connsiteY1" fmla="*/ 178300 h 178299"/>
                    <a:gd name="connsiteX2" fmla="*/ 19233 w 168070"/>
                    <a:gd name="connsiteY2" fmla="*/ 171633 h 178299"/>
                    <a:gd name="connsiteX3" fmla="*/ 37330 w 168070"/>
                    <a:gd name="connsiteY3" fmla="*/ 103053 h 178299"/>
                    <a:gd name="connsiteX4" fmla="*/ 121150 w 168070"/>
                    <a:gd name="connsiteY4" fmla="*/ 147820 h 178299"/>
                    <a:gd name="connsiteX5" fmla="*/ 125912 w 168070"/>
                    <a:gd name="connsiteY5" fmla="*/ 148773 h 178299"/>
                    <a:gd name="connsiteX6" fmla="*/ 131628 w 168070"/>
                    <a:gd name="connsiteY6" fmla="*/ 146868 h 178299"/>
                    <a:gd name="connsiteX7" fmla="*/ 135437 w 168070"/>
                    <a:gd name="connsiteY7" fmla="*/ 138295 h 178299"/>
                    <a:gd name="connsiteX8" fmla="*/ 130675 w 168070"/>
                    <a:gd name="connsiteY8" fmla="*/ 100195 h 178299"/>
                    <a:gd name="connsiteX9" fmla="*/ 164012 w 168070"/>
                    <a:gd name="connsiteY9" fmla="*/ 77335 h 178299"/>
                    <a:gd name="connsiteX10" fmla="*/ 167823 w 168070"/>
                    <a:gd name="connsiteY10" fmla="*/ 68763 h 178299"/>
                    <a:gd name="connsiteX11" fmla="*/ 162108 w 168070"/>
                    <a:gd name="connsiteY11" fmla="*/ 61143 h 178299"/>
                    <a:gd name="connsiteX12" fmla="*/ 61142 w 168070"/>
                    <a:gd name="connsiteY12" fmla="*/ 13518 h 178299"/>
                    <a:gd name="connsiteX13" fmla="*/ 61142 w 168070"/>
                    <a:gd name="connsiteY13" fmla="*/ 13518 h 178299"/>
                    <a:gd name="connsiteX14" fmla="*/ 61142 w 168070"/>
                    <a:gd name="connsiteY14" fmla="*/ 11613 h 178299"/>
                    <a:gd name="connsiteX15" fmla="*/ 54475 w 168070"/>
                    <a:gd name="connsiteY15" fmla="*/ 183 h 178299"/>
                    <a:gd name="connsiteX16" fmla="*/ 43045 w 168070"/>
                    <a:gd name="connsiteY16" fmla="*/ 6850 h 178299"/>
                    <a:gd name="connsiteX17" fmla="*/ 183 w 168070"/>
                    <a:gd name="connsiteY17" fmla="*/ 166870 h 178299"/>
                    <a:gd name="connsiteX18" fmla="*/ 6850 w 168070"/>
                    <a:gd name="connsiteY18" fmla="*/ 178300 h 178299"/>
                    <a:gd name="connsiteX19" fmla="*/ 56380 w 168070"/>
                    <a:gd name="connsiteY19" fmla="*/ 31615 h 178299"/>
                    <a:gd name="connsiteX20" fmla="*/ 139248 w 168070"/>
                    <a:gd name="connsiteY20" fmla="*/ 70668 h 178299"/>
                    <a:gd name="connsiteX21" fmla="*/ 114483 w 168070"/>
                    <a:gd name="connsiteY21" fmla="*/ 87813 h 178299"/>
                    <a:gd name="connsiteX22" fmla="*/ 110673 w 168070"/>
                    <a:gd name="connsiteY22" fmla="*/ 97338 h 178299"/>
                    <a:gd name="connsiteX23" fmla="*/ 113530 w 168070"/>
                    <a:gd name="connsiteY23" fmla="*/ 123055 h 178299"/>
                    <a:gd name="connsiteX24" fmla="*/ 42092 w 168070"/>
                    <a:gd name="connsiteY24" fmla="*/ 84955 h 178299"/>
                    <a:gd name="connsiteX25" fmla="*/ 56380 w 168070"/>
                    <a:gd name="connsiteY25" fmla="*/ 31615 h 178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68070" h="178299">
                      <a:moveTo>
                        <a:pt x="6850" y="178300"/>
                      </a:moveTo>
                      <a:cubicBezTo>
                        <a:pt x="7803" y="178300"/>
                        <a:pt x="8755" y="178300"/>
                        <a:pt x="9708" y="178300"/>
                      </a:cubicBezTo>
                      <a:cubicBezTo>
                        <a:pt x="13517" y="178300"/>
                        <a:pt x="17328" y="175443"/>
                        <a:pt x="19233" y="171633"/>
                      </a:cubicBezTo>
                      <a:lnTo>
                        <a:pt x="37330" y="103053"/>
                      </a:lnTo>
                      <a:lnTo>
                        <a:pt x="121150" y="147820"/>
                      </a:lnTo>
                      <a:cubicBezTo>
                        <a:pt x="122103" y="148773"/>
                        <a:pt x="124008" y="148773"/>
                        <a:pt x="125912" y="148773"/>
                      </a:cubicBezTo>
                      <a:cubicBezTo>
                        <a:pt x="127818" y="148773"/>
                        <a:pt x="129723" y="147820"/>
                        <a:pt x="131628" y="146868"/>
                      </a:cubicBezTo>
                      <a:cubicBezTo>
                        <a:pt x="134485" y="144963"/>
                        <a:pt x="136390" y="141153"/>
                        <a:pt x="135437" y="138295"/>
                      </a:cubicBezTo>
                      <a:lnTo>
                        <a:pt x="130675" y="100195"/>
                      </a:lnTo>
                      <a:lnTo>
                        <a:pt x="164012" y="77335"/>
                      </a:lnTo>
                      <a:cubicBezTo>
                        <a:pt x="166870" y="75430"/>
                        <a:pt x="168775" y="72573"/>
                        <a:pt x="167823" y="68763"/>
                      </a:cubicBezTo>
                      <a:cubicBezTo>
                        <a:pt x="167823" y="64952"/>
                        <a:pt x="165918" y="62095"/>
                        <a:pt x="162108" y="61143"/>
                      </a:cubicBezTo>
                      <a:lnTo>
                        <a:pt x="61142" y="13518"/>
                      </a:lnTo>
                      <a:cubicBezTo>
                        <a:pt x="61142" y="13518"/>
                        <a:pt x="61142" y="13518"/>
                        <a:pt x="61142" y="13518"/>
                      </a:cubicBezTo>
                      <a:lnTo>
                        <a:pt x="61142" y="11613"/>
                      </a:lnTo>
                      <a:cubicBezTo>
                        <a:pt x="62095" y="6850"/>
                        <a:pt x="59238" y="1135"/>
                        <a:pt x="54475" y="183"/>
                      </a:cubicBezTo>
                      <a:cubicBezTo>
                        <a:pt x="49713" y="-770"/>
                        <a:pt x="43998" y="2088"/>
                        <a:pt x="43045" y="6850"/>
                      </a:cubicBezTo>
                      <a:lnTo>
                        <a:pt x="183" y="166870"/>
                      </a:lnTo>
                      <a:cubicBezTo>
                        <a:pt x="-770" y="171633"/>
                        <a:pt x="2088" y="177348"/>
                        <a:pt x="6850" y="178300"/>
                      </a:cubicBezTo>
                      <a:close/>
                      <a:moveTo>
                        <a:pt x="56380" y="31615"/>
                      </a:moveTo>
                      <a:lnTo>
                        <a:pt x="139248" y="70668"/>
                      </a:lnTo>
                      <a:lnTo>
                        <a:pt x="114483" y="87813"/>
                      </a:lnTo>
                      <a:cubicBezTo>
                        <a:pt x="112578" y="89718"/>
                        <a:pt x="110673" y="93528"/>
                        <a:pt x="110673" y="97338"/>
                      </a:cubicBezTo>
                      <a:lnTo>
                        <a:pt x="113530" y="123055"/>
                      </a:lnTo>
                      <a:lnTo>
                        <a:pt x="42092" y="84955"/>
                      </a:lnTo>
                      <a:lnTo>
                        <a:pt x="56380" y="316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sz="1801"/>
                </a:p>
              </p:txBody>
            </p:sp>
          </p:grpSp>
        </p:grp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90514D83-6FDD-BC2E-DB3C-7918FD8855FF}"/>
              </a:ext>
            </a:extLst>
          </p:cNvPr>
          <p:cNvSpPr txBox="1"/>
          <p:nvPr/>
        </p:nvSpPr>
        <p:spPr>
          <a:xfrm>
            <a:off x="2297635" y="1587114"/>
            <a:ext cx="1872208" cy="30777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601"/>
              </a:spcAft>
            </a:pPr>
            <a:r>
              <a:rPr lang="en-US" sz="2000">
                <a:solidFill>
                  <a:srgbClr val="000000"/>
                </a:solidFill>
                <a:latin typeface="+mj-lt"/>
              </a:rPr>
              <a:t>Who We Are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D1D58DE-5435-ACDA-8B95-8AAA63B32CD0}"/>
              </a:ext>
            </a:extLst>
          </p:cNvPr>
          <p:cNvSpPr txBox="1"/>
          <p:nvPr/>
        </p:nvSpPr>
        <p:spPr>
          <a:xfrm>
            <a:off x="8021637" y="1587114"/>
            <a:ext cx="1872208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601"/>
              </a:spcAft>
            </a:pPr>
            <a:r>
              <a:rPr lang="en-US" sz="2000">
                <a:solidFill>
                  <a:srgbClr val="000000"/>
                </a:solidFill>
                <a:latin typeface="+mj-lt"/>
              </a:rPr>
              <a:t>What We Do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884028F3-C565-6D78-4AE6-10CABAC51E46}"/>
              </a:ext>
            </a:extLst>
          </p:cNvPr>
          <p:cNvSpPr txBox="1"/>
          <p:nvPr/>
        </p:nvSpPr>
        <p:spPr>
          <a:xfrm>
            <a:off x="7344725" y="2368505"/>
            <a:ext cx="4017537" cy="1538883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>
              <a:spcAft>
                <a:spcPts val="1200"/>
              </a:spcAft>
              <a:defRPr sz="1400" i="0" u="none" strike="noStrike" baseline="0"/>
            </a:lvl1pPr>
          </a:lstStyle>
          <a:p>
            <a:pPr>
              <a:lnSpc>
                <a:spcPts val="2000"/>
              </a:lnSpc>
              <a:spcAft>
                <a:spcPts val="0"/>
              </a:spcAft>
              <a:buClr>
                <a:srgbClr val="B4B4B4"/>
              </a:buClr>
              <a:buSzPct val="100000"/>
            </a:pPr>
            <a:r>
              <a:rPr lang="en-US" sz="1800"/>
              <a:t>FORRS provides its clients deep expertise into areas such as: </a:t>
            </a:r>
          </a:p>
          <a:p>
            <a:pPr>
              <a:lnSpc>
                <a:spcPts val="2000"/>
              </a:lnSpc>
              <a:spcAft>
                <a:spcPts val="0"/>
              </a:spcAft>
              <a:buClr>
                <a:srgbClr val="B4B4B4"/>
              </a:buClr>
              <a:buSzPct val="100000"/>
            </a:pPr>
            <a:endParaRPr lang="en-US" sz="1800"/>
          </a:p>
          <a:p>
            <a:pPr marL="742950" lvl="1" indent="-285750">
              <a:lnSpc>
                <a:spcPts val="2000"/>
              </a:lnSpc>
              <a:buClr>
                <a:srgbClr val="B4B4B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Lato Black" panose="020F0502020204030203" pitchFamily="34" charset="0"/>
              </a:rPr>
              <a:t>Trading platforms, </a:t>
            </a:r>
          </a:p>
          <a:p>
            <a:pPr marL="742950" lvl="1" indent="-285750">
              <a:lnSpc>
                <a:spcPts val="2000"/>
              </a:lnSpc>
              <a:buClr>
                <a:srgbClr val="B4B4B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Lato Black" panose="020F0502020204030203" pitchFamily="34" charset="0"/>
              </a:rPr>
              <a:t>Algo-trading, </a:t>
            </a:r>
          </a:p>
          <a:p>
            <a:pPr marL="742950" lvl="1" indent="-285750">
              <a:lnSpc>
                <a:spcPts val="2000"/>
              </a:lnSpc>
              <a:buClr>
                <a:srgbClr val="B4B4B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Lato Black" panose="020F0502020204030203" pitchFamily="34" charset="0"/>
              </a:rPr>
              <a:t>Quantitative modeling etc.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BFF1014A-056D-4540-88A9-B257905B73B4}"/>
              </a:ext>
            </a:extLst>
          </p:cNvPr>
          <p:cNvSpPr txBox="1"/>
          <p:nvPr/>
        </p:nvSpPr>
        <p:spPr>
          <a:xfrm>
            <a:off x="7344725" y="4576824"/>
            <a:ext cx="4017534" cy="1107996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>
              <a:spcAft>
                <a:spcPts val="1200"/>
              </a:spcAft>
              <a:defRPr sz="1400" i="0" u="none" strike="noStrike" baseline="0"/>
            </a:lvl1pPr>
          </a:lstStyle>
          <a:p>
            <a:r>
              <a:rPr lang="en-GB" sz="1800"/>
              <a:t>FORRS is providing </a:t>
            </a:r>
            <a:r>
              <a:rPr lang="en-GB" sz="1800">
                <a:latin typeface="Lato Black" panose="020F0502020204030203" pitchFamily="34" charset="0"/>
              </a:rPr>
              <a:t>cloud services for data management and model management</a:t>
            </a:r>
            <a:r>
              <a:rPr lang="en-GB" sz="1800" b="1"/>
              <a:t> </a:t>
            </a:r>
            <a:r>
              <a:rPr lang="en-GB" sz="1800"/>
              <a:t>and more and more trading related capabilities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798ED0EB-12AE-BDDF-09F8-05336E4B10CD}"/>
              </a:ext>
            </a:extLst>
          </p:cNvPr>
          <p:cNvGrpSpPr/>
          <p:nvPr/>
        </p:nvGrpSpPr>
        <p:grpSpPr>
          <a:xfrm>
            <a:off x="6650414" y="4576824"/>
            <a:ext cx="540000" cy="540000"/>
            <a:chOff x="6592531" y="4576824"/>
            <a:chExt cx="540000" cy="540000"/>
          </a:xfrm>
        </p:grpSpPr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33B7AC14-8238-90ED-38F7-0A7225D24770}"/>
                </a:ext>
              </a:extLst>
            </p:cNvPr>
            <p:cNvSpPr/>
            <p:nvPr/>
          </p:nvSpPr>
          <p:spPr>
            <a:xfrm>
              <a:off x="6592531" y="4576824"/>
              <a:ext cx="540000" cy="540000"/>
            </a:xfrm>
            <a:prstGeom prst="ellipse">
              <a:avLst/>
            </a:prstGeom>
            <a:solidFill>
              <a:srgbClr val="18BC7E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2"/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1">
                <a:solidFill>
                  <a:srgbClr val="FFFFFF"/>
                </a:solidFill>
              </a:endParaRPr>
            </a:p>
          </p:txBody>
        </p:sp>
        <p:grpSp>
          <p:nvGrpSpPr>
            <p:cNvPr id="13" name="easyIcon">
              <a:extLst>
                <a:ext uri="{FF2B5EF4-FFF2-40B4-BE49-F238E27FC236}">
                  <a16:creationId xmlns:a16="http://schemas.microsoft.com/office/drawing/2014/main" id="{F302E4D2-CAD7-2A4C-BF2E-D5CBA60A2D1D}"/>
                </a:ext>
              </a:extLst>
            </p:cNvPr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>
            <a:xfrm>
              <a:off x="6663488" y="4647782"/>
              <a:ext cx="398085" cy="398085"/>
              <a:chOff x="3030507" y="3332153"/>
              <a:chExt cx="297521" cy="297521"/>
            </a:xfrm>
          </p:grpSpPr>
          <p:sp>
            <p:nvSpPr>
              <p:cNvPr id="14" name="Background">
                <a:extLst>
                  <a:ext uri="{FF2B5EF4-FFF2-40B4-BE49-F238E27FC236}">
                    <a16:creationId xmlns:a16="http://schemas.microsoft.com/office/drawing/2014/main" id="{43AC7CB3-EFC9-6C70-078A-DCD50FFE6809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3030507" y="3332153"/>
                <a:ext cx="297521" cy="297521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1" err="1">
                  <a:solidFill>
                    <a:srgbClr val="FFFFFF"/>
                  </a:solidFill>
                  <a:latin typeface="Lato Black" panose="020F0A02020204030203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5" name="Vector">
                <a:extLst>
                  <a:ext uri="{FF2B5EF4-FFF2-40B4-BE49-F238E27FC236}">
                    <a16:creationId xmlns:a16="http://schemas.microsoft.com/office/drawing/2014/main" id="{C7E06B0B-A05A-8B44-2ABE-64E70EB36E72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3060466" y="3362113"/>
                <a:ext cx="237600" cy="237600"/>
              </a:xfrm>
              <a:prstGeom prst="rect">
                <a:avLst/>
              </a:prstGeom>
            </p:spPr>
          </p:pic>
        </p:grp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15E1E28-A70C-D539-5CDD-0DDB96B4237C}"/>
              </a:ext>
            </a:extLst>
          </p:cNvPr>
          <p:cNvGrpSpPr/>
          <p:nvPr/>
        </p:nvGrpSpPr>
        <p:grpSpPr>
          <a:xfrm>
            <a:off x="6650414" y="2359531"/>
            <a:ext cx="540000" cy="540000"/>
            <a:chOff x="6592531" y="2359531"/>
            <a:chExt cx="540000" cy="54000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24308F35-1A01-750E-0DAA-2DB438987994}"/>
                </a:ext>
              </a:extLst>
            </p:cNvPr>
            <p:cNvSpPr/>
            <p:nvPr/>
          </p:nvSpPr>
          <p:spPr>
            <a:xfrm>
              <a:off x="6592531" y="2359531"/>
              <a:ext cx="540000" cy="540000"/>
            </a:xfrm>
            <a:prstGeom prst="ellipse">
              <a:avLst/>
            </a:prstGeom>
            <a:solidFill>
              <a:srgbClr val="18BC7E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2"/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1">
                <a:solidFill>
                  <a:srgbClr val="FFFFFF"/>
                </a:solidFill>
              </a:endParaRPr>
            </a:p>
          </p:txBody>
        </p:sp>
        <p:grpSp>
          <p:nvGrpSpPr>
            <p:cNvPr id="16" name="easyIcon">
              <a:extLst>
                <a:ext uri="{FF2B5EF4-FFF2-40B4-BE49-F238E27FC236}">
                  <a16:creationId xmlns:a16="http://schemas.microsoft.com/office/drawing/2014/main" id="{DCE081B6-D23C-A0E9-E581-61CA14F315DE}"/>
                </a:ext>
              </a:extLst>
            </p:cNvPr>
            <p:cNvGrpSpPr>
              <a:grpSpLocks noChangeAspect="1"/>
            </p:cNvGrpSpPr>
            <p:nvPr>
              <p:custDataLst>
                <p:tags r:id="rId5"/>
              </p:custDataLst>
            </p:nvPr>
          </p:nvGrpSpPr>
          <p:grpSpPr>
            <a:xfrm>
              <a:off x="6648265" y="2415265"/>
              <a:ext cx="428532" cy="428532"/>
              <a:chOff x="7601487" y="2011281"/>
              <a:chExt cx="714052" cy="714051"/>
            </a:xfrm>
          </p:grpSpPr>
          <p:sp>
            <p:nvSpPr>
              <p:cNvPr id="17" name="Background">
                <a:extLst>
                  <a:ext uri="{FF2B5EF4-FFF2-40B4-BE49-F238E27FC236}">
                    <a16:creationId xmlns:a16="http://schemas.microsoft.com/office/drawing/2014/main" id="{41353DD4-E80E-AA15-45C7-D3004071304A}"/>
                  </a:ext>
                </a:extLst>
              </p:cNvPr>
              <p:cNvSpPr>
                <a:spLocks noChangeAspect="1"/>
              </p:cNvSpPr>
              <p:nvPr>
                <p:custDataLst>
                  <p:tags r:id="rId6"/>
                </p:custDataLst>
              </p:nvPr>
            </p:nvSpPr>
            <p:spPr>
              <a:xfrm>
                <a:off x="7601487" y="2011281"/>
                <a:ext cx="714052" cy="714051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1" err="1">
                  <a:solidFill>
                    <a:srgbClr val="FFFFFF"/>
                  </a:solidFill>
                  <a:latin typeface="Lato Black" panose="020F0A02020204030203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Vector">
                <a:extLst>
                  <a:ext uri="{FF2B5EF4-FFF2-40B4-BE49-F238E27FC236}">
                    <a16:creationId xmlns:a16="http://schemas.microsoft.com/office/drawing/2014/main" id="{CE99A7FD-705E-233E-3DF6-D41388D3490A}"/>
                  </a:ext>
                </a:extLst>
              </p:cNvPr>
              <p:cNvSpPr>
                <a:spLocks noChangeAspect="1"/>
              </p:cNvSpPr>
              <p:nvPr>
                <p:custDataLst>
                  <p:tags r:id="rId7"/>
                </p:custDataLst>
              </p:nvPr>
            </p:nvSpPr>
            <p:spPr bwMode="gray">
              <a:xfrm>
                <a:off x="7677991" y="2199275"/>
                <a:ext cx="561041" cy="338071"/>
              </a:xfrm>
              <a:custGeom>
                <a:avLst/>
                <a:gdLst>
                  <a:gd name="connsiteX0" fmla="*/ 25174 w 399602"/>
                  <a:gd name="connsiteY0" fmla="*/ 19145 h 240792"/>
                  <a:gd name="connsiteX1" fmla="*/ 75561 w 399602"/>
                  <a:gd name="connsiteY1" fmla="*/ 116110 h 240792"/>
                  <a:gd name="connsiteX2" fmla="*/ 75561 w 399602"/>
                  <a:gd name="connsiteY2" fmla="*/ 124872 h 240792"/>
                  <a:gd name="connsiteX3" fmla="*/ 25174 w 399602"/>
                  <a:gd name="connsiteY3" fmla="*/ 221742 h 240792"/>
                  <a:gd name="connsiteX4" fmla="*/ 76704 w 399602"/>
                  <a:gd name="connsiteY4" fmla="*/ 221742 h 240792"/>
                  <a:gd name="connsiteX5" fmla="*/ 130806 w 399602"/>
                  <a:gd name="connsiteY5" fmla="*/ 120396 h 240792"/>
                  <a:gd name="connsiteX6" fmla="*/ 76704 w 399602"/>
                  <a:gd name="connsiteY6" fmla="*/ 19145 h 240792"/>
                  <a:gd name="connsiteX7" fmla="*/ 273586 w 399602"/>
                  <a:gd name="connsiteY7" fmla="*/ 19050 h 240792"/>
                  <a:gd name="connsiteX8" fmla="*/ 323973 w 399602"/>
                  <a:gd name="connsiteY8" fmla="*/ 116015 h 240792"/>
                  <a:gd name="connsiteX9" fmla="*/ 323973 w 399602"/>
                  <a:gd name="connsiteY9" fmla="*/ 124778 h 240792"/>
                  <a:gd name="connsiteX10" fmla="*/ 273586 w 399602"/>
                  <a:gd name="connsiteY10" fmla="*/ 221742 h 240792"/>
                  <a:gd name="connsiteX11" fmla="*/ 325116 w 399602"/>
                  <a:gd name="connsiteY11" fmla="*/ 221742 h 240792"/>
                  <a:gd name="connsiteX12" fmla="*/ 379218 w 399602"/>
                  <a:gd name="connsiteY12" fmla="*/ 120396 h 240792"/>
                  <a:gd name="connsiteX13" fmla="*/ 325116 w 399602"/>
                  <a:gd name="connsiteY13" fmla="*/ 19050 h 240792"/>
                  <a:gd name="connsiteX14" fmla="*/ 149856 w 399602"/>
                  <a:gd name="connsiteY14" fmla="*/ 19050 h 240792"/>
                  <a:gd name="connsiteX15" fmla="*/ 200243 w 399602"/>
                  <a:gd name="connsiteY15" fmla="*/ 116015 h 240792"/>
                  <a:gd name="connsiteX16" fmla="*/ 200243 w 399602"/>
                  <a:gd name="connsiteY16" fmla="*/ 124778 h 240792"/>
                  <a:gd name="connsiteX17" fmla="*/ 149856 w 399602"/>
                  <a:gd name="connsiteY17" fmla="*/ 221742 h 240792"/>
                  <a:gd name="connsiteX18" fmla="*/ 201386 w 399602"/>
                  <a:gd name="connsiteY18" fmla="*/ 221742 h 240792"/>
                  <a:gd name="connsiteX19" fmla="*/ 255488 w 399602"/>
                  <a:gd name="connsiteY19" fmla="*/ 120396 h 240792"/>
                  <a:gd name="connsiteX20" fmla="*/ 201386 w 399602"/>
                  <a:gd name="connsiteY20" fmla="*/ 19050 h 240792"/>
                  <a:gd name="connsiteX21" fmla="*/ 9458 w 399602"/>
                  <a:gd name="connsiteY21" fmla="*/ 95 h 240792"/>
                  <a:gd name="connsiteX22" fmla="*/ 82419 w 399602"/>
                  <a:gd name="connsiteY22" fmla="*/ 95 h 240792"/>
                  <a:gd name="connsiteX23" fmla="*/ 90801 w 399602"/>
                  <a:gd name="connsiteY23" fmla="*/ 5143 h 240792"/>
                  <a:gd name="connsiteX24" fmla="*/ 150047 w 399602"/>
                  <a:gd name="connsiteY24" fmla="*/ 116014 h 240792"/>
                  <a:gd name="connsiteX25" fmla="*/ 150047 w 399602"/>
                  <a:gd name="connsiteY25" fmla="*/ 124968 h 240792"/>
                  <a:gd name="connsiteX26" fmla="*/ 90801 w 399602"/>
                  <a:gd name="connsiteY26" fmla="*/ 235839 h 240792"/>
                  <a:gd name="connsiteX27" fmla="*/ 82419 w 399602"/>
                  <a:gd name="connsiteY27" fmla="*/ 240792 h 240792"/>
                  <a:gd name="connsiteX28" fmla="*/ 9458 w 399602"/>
                  <a:gd name="connsiteY28" fmla="*/ 240792 h 240792"/>
                  <a:gd name="connsiteX29" fmla="*/ 1362 w 399602"/>
                  <a:gd name="connsiteY29" fmla="*/ 236220 h 240792"/>
                  <a:gd name="connsiteX30" fmla="*/ 1076 w 399602"/>
                  <a:gd name="connsiteY30" fmla="*/ 226885 h 240792"/>
                  <a:gd name="connsiteX31" fmla="*/ 56416 w 399602"/>
                  <a:gd name="connsiteY31" fmla="*/ 120396 h 240792"/>
                  <a:gd name="connsiteX32" fmla="*/ 1076 w 399602"/>
                  <a:gd name="connsiteY32" fmla="*/ 14002 h 240792"/>
                  <a:gd name="connsiteX33" fmla="*/ 1362 w 399602"/>
                  <a:gd name="connsiteY33" fmla="*/ 4667 h 240792"/>
                  <a:gd name="connsiteX34" fmla="*/ 9458 w 399602"/>
                  <a:gd name="connsiteY34" fmla="*/ 95 h 240792"/>
                  <a:gd name="connsiteX35" fmla="*/ 257870 w 399602"/>
                  <a:gd name="connsiteY35" fmla="*/ 0 h 240792"/>
                  <a:gd name="connsiteX36" fmla="*/ 330831 w 399602"/>
                  <a:gd name="connsiteY36" fmla="*/ 0 h 240792"/>
                  <a:gd name="connsiteX37" fmla="*/ 339213 w 399602"/>
                  <a:gd name="connsiteY37" fmla="*/ 5048 h 240792"/>
                  <a:gd name="connsiteX38" fmla="*/ 398459 w 399602"/>
                  <a:gd name="connsiteY38" fmla="*/ 115919 h 240792"/>
                  <a:gd name="connsiteX39" fmla="*/ 398459 w 399602"/>
                  <a:gd name="connsiteY39" fmla="*/ 124873 h 240792"/>
                  <a:gd name="connsiteX40" fmla="*/ 339213 w 399602"/>
                  <a:gd name="connsiteY40" fmla="*/ 235744 h 240792"/>
                  <a:gd name="connsiteX41" fmla="*/ 330831 w 399602"/>
                  <a:gd name="connsiteY41" fmla="*/ 240792 h 240792"/>
                  <a:gd name="connsiteX42" fmla="*/ 257870 w 399602"/>
                  <a:gd name="connsiteY42" fmla="*/ 240792 h 240792"/>
                  <a:gd name="connsiteX43" fmla="*/ 249774 w 399602"/>
                  <a:gd name="connsiteY43" fmla="*/ 236220 h 240792"/>
                  <a:gd name="connsiteX44" fmla="*/ 249488 w 399602"/>
                  <a:gd name="connsiteY44" fmla="*/ 226885 h 240792"/>
                  <a:gd name="connsiteX45" fmla="*/ 304828 w 399602"/>
                  <a:gd name="connsiteY45" fmla="*/ 120396 h 240792"/>
                  <a:gd name="connsiteX46" fmla="*/ 249488 w 399602"/>
                  <a:gd name="connsiteY46" fmla="*/ 13907 h 240792"/>
                  <a:gd name="connsiteX47" fmla="*/ 249774 w 399602"/>
                  <a:gd name="connsiteY47" fmla="*/ 4572 h 240792"/>
                  <a:gd name="connsiteX48" fmla="*/ 257870 w 399602"/>
                  <a:gd name="connsiteY48" fmla="*/ 0 h 240792"/>
                  <a:gd name="connsiteX49" fmla="*/ 134140 w 399602"/>
                  <a:gd name="connsiteY49" fmla="*/ 0 h 240792"/>
                  <a:gd name="connsiteX50" fmla="*/ 207101 w 399602"/>
                  <a:gd name="connsiteY50" fmla="*/ 0 h 240792"/>
                  <a:gd name="connsiteX51" fmla="*/ 215483 w 399602"/>
                  <a:gd name="connsiteY51" fmla="*/ 5048 h 240792"/>
                  <a:gd name="connsiteX52" fmla="*/ 274729 w 399602"/>
                  <a:gd name="connsiteY52" fmla="*/ 115919 h 240792"/>
                  <a:gd name="connsiteX53" fmla="*/ 274729 w 399602"/>
                  <a:gd name="connsiteY53" fmla="*/ 124873 h 240792"/>
                  <a:gd name="connsiteX54" fmla="*/ 215483 w 399602"/>
                  <a:gd name="connsiteY54" fmla="*/ 235744 h 240792"/>
                  <a:gd name="connsiteX55" fmla="*/ 207101 w 399602"/>
                  <a:gd name="connsiteY55" fmla="*/ 240792 h 240792"/>
                  <a:gd name="connsiteX56" fmla="*/ 134140 w 399602"/>
                  <a:gd name="connsiteY56" fmla="*/ 240792 h 240792"/>
                  <a:gd name="connsiteX57" fmla="*/ 126044 w 399602"/>
                  <a:gd name="connsiteY57" fmla="*/ 236220 h 240792"/>
                  <a:gd name="connsiteX58" fmla="*/ 125758 w 399602"/>
                  <a:gd name="connsiteY58" fmla="*/ 226885 h 240792"/>
                  <a:gd name="connsiteX59" fmla="*/ 181098 w 399602"/>
                  <a:gd name="connsiteY59" fmla="*/ 120396 h 240792"/>
                  <a:gd name="connsiteX60" fmla="*/ 125758 w 399602"/>
                  <a:gd name="connsiteY60" fmla="*/ 13907 h 240792"/>
                  <a:gd name="connsiteX61" fmla="*/ 126044 w 399602"/>
                  <a:gd name="connsiteY61" fmla="*/ 4572 h 240792"/>
                  <a:gd name="connsiteX62" fmla="*/ 134140 w 399602"/>
                  <a:gd name="connsiteY62" fmla="*/ 0 h 240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399602" h="240792">
                    <a:moveTo>
                      <a:pt x="25174" y="19145"/>
                    </a:moveTo>
                    <a:lnTo>
                      <a:pt x="75561" y="116110"/>
                    </a:lnTo>
                    <a:cubicBezTo>
                      <a:pt x="76990" y="118872"/>
                      <a:pt x="76990" y="122110"/>
                      <a:pt x="75561" y="124872"/>
                    </a:cubicBezTo>
                    <a:lnTo>
                      <a:pt x="25174" y="221742"/>
                    </a:lnTo>
                    <a:lnTo>
                      <a:pt x="76704" y="221742"/>
                    </a:lnTo>
                    <a:lnTo>
                      <a:pt x="130806" y="120396"/>
                    </a:lnTo>
                    <a:lnTo>
                      <a:pt x="76704" y="19145"/>
                    </a:lnTo>
                    <a:close/>
                    <a:moveTo>
                      <a:pt x="273586" y="19050"/>
                    </a:moveTo>
                    <a:lnTo>
                      <a:pt x="323973" y="116015"/>
                    </a:lnTo>
                    <a:cubicBezTo>
                      <a:pt x="325402" y="118777"/>
                      <a:pt x="325402" y="122015"/>
                      <a:pt x="323973" y="124778"/>
                    </a:cubicBezTo>
                    <a:lnTo>
                      <a:pt x="273586" y="221742"/>
                    </a:lnTo>
                    <a:lnTo>
                      <a:pt x="325116" y="221742"/>
                    </a:lnTo>
                    <a:lnTo>
                      <a:pt x="379218" y="120396"/>
                    </a:lnTo>
                    <a:lnTo>
                      <a:pt x="325116" y="19050"/>
                    </a:lnTo>
                    <a:close/>
                    <a:moveTo>
                      <a:pt x="149856" y="19050"/>
                    </a:moveTo>
                    <a:lnTo>
                      <a:pt x="200243" y="116015"/>
                    </a:lnTo>
                    <a:cubicBezTo>
                      <a:pt x="201672" y="118777"/>
                      <a:pt x="201672" y="122015"/>
                      <a:pt x="200243" y="124778"/>
                    </a:cubicBezTo>
                    <a:lnTo>
                      <a:pt x="149856" y="221742"/>
                    </a:lnTo>
                    <a:lnTo>
                      <a:pt x="201386" y="221742"/>
                    </a:lnTo>
                    <a:lnTo>
                      <a:pt x="255488" y="120396"/>
                    </a:lnTo>
                    <a:lnTo>
                      <a:pt x="201386" y="19050"/>
                    </a:lnTo>
                    <a:close/>
                    <a:moveTo>
                      <a:pt x="9458" y="95"/>
                    </a:moveTo>
                    <a:lnTo>
                      <a:pt x="82419" y="95"/>
                    </a:lnTo>
                    <a:cubicBezTo>
                      <a:pt x="85944" y="95"/>
                      <a:pt x="89182" y="2000"/>
                      <a:pt x="90801" y="5143"/>
                    </a:cubicBezTo>
                    <a:lnTo>
                      <a:pt x="150047" y="116014"/>
                    </a:lnTo>
                    <a:cubicBezTo>
                      <a:pt x="151571" y="118777"/>
                      <a:pt x="151571" y="122206"/>
                      <a:pt x="150047" y="124968"/>
                    </a:cubicBezTo>
                    <a:lnTo>
                      <a:pt x="90801" y="235839"/>
                    </a:lnTo>
                    <a:cubicBezTo>
                      <a:pt x="89182" y="238887"/>
                      <a:pt x="85944" y="240792"/>
                      <a:pt x="82419" y="240792"/>
                    </a:cubicBezTo>
                    <a:lnTo>
                      <a:pt x="9458" y="240792"/>
                    </a:lnTo>
                    <a:cubicBezTo>
                      <a:pt x="6124" y="240792"/>
                      <a:pt x="3076" y="239077"/>
                      <a:pt x="1362" y="236220"/>
                    </a:cubicBezTo>
                    <a:cubicBezTo>
                      <a:pt x="-353" y="233362"/>
                      <a:pt x="-448" y="229838"/>
                      <a:pt x="1076" y="226885"/>
                    </a:cubicBezTo>
                    <a:lnTo>
                      <a:pt x="56416" y="120396"/>
                    </a:lnTo>
                    <a:lnTo>
                      <a:pt x="1076" y="14002"/>
                    </a:lnTo>
                    <a:cubicBezTo>
                      <a:pt x="-448" y="11049"/>
                      <a:pt x="-353" y="7525"/>
                      <a:pt x="1362" y="4667"/>
                    </a:cubicBezTo>
                    <a:cubicBezTo>
                      <a:pt x="3076" y="1810"/>
                      <a:pt x="6219" y="95"/>
                      <a:pt x="9458" y="95"/>
                    </a:cubicBezTo>
                    <a:close/>
                    <a:moveTo>
                      <a:pt x="257870" y="0"/>
                    </a:moveTo>
                    <a:lnTo>
                      <a:pt x="330831" y="0"/>
                    </a:lnTo>
                    <a:cubicBezTo>
                      <a:pt x="334356" y="0"/>
                      <a:pt x="337594" y="1905"/>
                      <a:pt x="339213" y="5048"/>
                    </a:cubicBezTo>
                    <a:lnTo>
                      <a:pt x="398459" y="115919"/>
                    </a:lnTo>
                    <a:cubicBezTo>
                      <a:pt x="399983" y="118681"/>
                      <a:pt x="399983" y="122111"/>
                      <a:pt x="398459" y="124873"/>
                    </a:cubicBezTo>
                    <a:lnTo>
                      <a:pt x="339213" y="235744"/>
                    </a:lnTo>
                    <a:cubicBezTo>
                      <a:pt x="337594" y="238887"/>
                      <a:pt x="334356" y="240792"/>
                      <a:pt x="330831" y="240792"/>
                    </a:cubicBezTo>
                    <a:lnTo>
                      <a:pt x="257870" y="240792"/>
                    </a:lnTo>
                    <a:cubicBezTo>
                      <a:pt x="254536" y="240792"/>
                      <a:pt x="251488" y="239078"/>
                      <a:pt x="249774" y="236220"/>
                    </a:cubicBezTo>
                    <a:cubicBezTo>
                      <a:pt x="248059" y="233362"/>
                      <a:pt x="247964" y="229838"/>
                      <a:pt x="249488" y="226885"/>
                    </a:cubicBezTo>
                    <a:lnTo>
                      <a:pt x="304828" y="120396"/>
                    </a:lnTo>
                    <a:lnTo>
                      <a:pt x="249488" y="13907"/>
                    </a:lnTo>
                    <a:cubicBezTo>
                      <a:pt x="247964" y="10954"/>
                      <a:pt x="248059" y="7429"/>
                      <a:pt x="249774" y="4572"/>
                    </a:cubicBezTo>
                    <a:cubicBezTo>
                      <a:pt x="251488" y="1714"/>
                      <a:pt x="254536" y="0"/>
                      <a:pt x="257870" y="0"/>
                    </a:cubicBezTo>
                    <a:close/>
                    <a:moveTo>
                      <a:pt x="134140" y="0"/>
                    </a:moveTo>
                    <a:lnTo>
                      <a:pt x="207101" y="0"/>
                    </a:lnTo>
                    <a:cubicBezTo>
                      <a:pt x="210626" y="0"/>
                      <a:pt x="213864" y="1905"/>
                      <a:pt x="215483" y="5048"/>
                    </a:cubicBezTo>
                    <a:lnTo>
                      <a:pt x="274729" y="115919"/>
                    </a:lnTo>
                    <a:cubicBezTo>
                      <a:pt x="276253" y="118681"/>
                      <a:pt x="276253" y="122111"/>
                      <a:pt x="274729" y="124873"/>
                    </a:cubicBezTo>
                    <a:lnTo>
                      <a:pt x="215483" y="235744"/>
                    </a:lnTo>
                    <a:cubicBezTo>
                      <a:pt x="213864" y="238887"/>
                      <a:pt x="210626" y="240792"/>
                      <a:pt x="207101" y="240792"/>
                    </a:cubicBezTo>
                    <a:lnTo>
                      <a:pt x="134140" y="240792"/>
                    </a:lnTo>
                    <a:cubicBezTo>
                      <a:pt x="130806" y="240792"/>
                      <a:pt x="127758" y="239078"/>
                      <a:pt x="126044" y="236220"/>
                    </a:cubicBezTo>
                    <a:cubicBezTo>
                      <a:pt x="124329" y="233362"/>
                      <a:pt x="124234" y="229838"/>
                      <a:pt x="125758" y="226885"/>
                    </a:cubicBezTo>
                    <a:lnTo>
                      <a:pt x="181098" y="120396"/>
                    </a:lnTo>
                    <a:lnTo>
                      <a:pt x="125758" y="13907"/>
                    </a:lnTo>
                    <a:cubicBezTo>
                      <a:pt x="124234" y="10954"/>
                      <a:pt x="124329" y="7429"/>
                      <a:pt x="126044" y="4572"/>
                    </a:cubicBezTo>
                    <a:cubicBezTo>
                      <a:pt x="127758" y="1714"/>
                      <a:pt x="130901" y="0"/>
                      <a:pt x="1341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401">
                  <a:latin typeface="Lato Black" panose="020F0A02020204030203" pitchFamily="34" charset="0"/>
                </a:endParaRPr>
              </a:p>
            </p:txBody>
          </p:sp>
        </p:grpSp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id="{B6BA435C-12C0-FF5E-BADF-9197C3F5527E}"/>
              </a:ext>
            </a:extLst>
          </p:cNvPr>
          <p:cNvSpPr txBox="1"/>
          <p:nvPr/>
        </p:nvSpPr>
        <p:spPr>
          <a:xfrm>
            <a:off x="1648323" y="3246025"/>
            <a:ext cx="3893008" cy="830997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/>
              <a:t>FORRS is a ‘one-stop-shop’ for trading companies in Energy-, Commodities- and Financial trading</a:t>
            </a:r>
            <a:endParaRPr lang="de-DE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0217F5B8-0349-C512-DCA9-2F84AD082DB2}"/>
              </a:ext>
            </a:extLst>
          </p:cNvPr>
          <p:cNvGrpSpPr/>
          <p:nvPr/>
        </p:nvGrpSpPr>
        <p:grpSpPr>
          <a:xfrm>
            <a:off x="921597" y="3391523"/>
            <a:ext cx="540000" cy="540000"/>
            <a:chOff x="902928" y="3380019"/>
            <a:chExt cx="540000" cy="540000"/>
          </a:xfrm>
        </p:grpSpPr>
        <p:sp>
          <p:nvSpPr>
            <p:cNvPr id="89" name="Ellipse 88">
              <a:extLst>
                <a:ext uri="{FF2B5EF4-FFF2-40B4-BE49-F238E27FC236}">
                  <a16:creationId xmlns:a16="http://schemas.microsoft.com/office/drawing/2014/main" id="{F40A4995-6379-853C-A9DC-778657EDA584}"/>
                </a:ext>
              </a:extLst>
            </p:cNvPr>
            <p:cNvSpPr/>
            <p:nvPr/>
          </p:nvSpPr>
          <p:spPr>
            <a:xfrm>
              <a:off x="902928" y="3380019"/>
              <a:ext cx="540000" cy="540000"/>
            </a:xfrm>
            <a:prstGeom prst="ellipse">
              <a:avLst/>
            </a:prstGeom>
            <a:solidFill>
              <a:srgbClr val="18BC7E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2"/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1">
                <a:solidFill>
                  <a:srgbClr val="FFFFFF"/>
                </a:solidFill>
              </a:endParaRPr>
            </a:p>
          </p:txBody>
        </p:sp>
        <p:grpSp>
          <p:nvGrpSpPr>
            <p:cNvPr id="27" name="easyIcon">
              <a:extLst>
                <a:ext uri="{FF2B5EF4-FFF2-40B4-BE49-F238E27FC236}">
                  <a16:creationId xmlns:a16="http://schemas.microsoft.com/office/drawing/2014/main" id="{7E44A0B1-5057-A86F-7AB0-B7F7C0DB74F3}"/>
                </a:ext>
              </a:extLst>
            </p:cNvPr>
            <p:cNvGrpSpPr>
              <a:grpSpLocks noChangeAspect="1"/>
            </p:cNvGrpSpPr>
            <p:nvPr>
              <p:custDataLst>
                <p:tags r:id="rId2"/>
              </p:custDataLst>
            </p:nvPr>
          </p:nvGrpSpPr>
          <p:grpSpPr>
            <a:xfrm>
              <a:off x="998850" y="3475942"/>
              <a:ext cx="348155" cy="348155"/>
              <a:chOff x="654111" y="2050206"/>
              <a:chExt cx="714050" cy="714050"/>
            </a:xfrm>
          </p:grpSpPr>
          <p:sp>
            <p:nvSpPr>
              <p:cNvPr id="28" name="Background">
                <a:extLst>
                  <a:ext uri="{FF2B5EF4-FFF2-40B4-BE49-F238E27FC236}">
                    <a16:creationId xmlns:a16="http://schemas.microsoft.com/office/drawing/2014/main" id="{096CFA3E-73AD-839A-0E8F-532C900B2A29}"/>
                  </a:ext>
                </a:extLst>
              </p:cNvPr>
              <p:cNvSpPr>
                <a:spLocks noChangeAspect="1"/>
              </p:cNvSpPr>
              <p:nvPr>
                <p:custDataLst>
                  <p:tags r:id="rId3"/>
                </p:custDataLst>
              </p:nvPr>
            </p:nvSpPr>
            <p:spPr>
              <a:xfrm>
                <a:off x="654111" y="2050206"/>
                <a:ext cx="714050" cy="71405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1" err="1">
                  <a:solidFill>
                    <a:srgbClr val="FFFFFF"/>
                  </a:solidFill>
                  <a:latin typeface="Lato Black" panose="020F0A02020204030203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Vector">
                <a:extLst>
                  <a:ext uri="{FF2B5EF4-FFF2-40B4-BE49-F238E27FC236}">
                    <a16:creationId xmlns:a16="http://schemas.microsoft.com/office/drawing/2014/main" id="{8BB18529-865A-E741-0A3D-96E1CA376A6D}"/>
                  </a:ext>
                </a:extLst>
              </p:cNvPr>
              <p:cNvSpPr>
                <a:spLocks noChangeAspect="1"/>
              </p:cNvSpPr>
              <p:nvPr>
                <p:custDataLst>
                  <p:tags r:id="rId4"/>
                </p:custDataLst>
              </p:nvPr>
            </p:nvSpPr>
            <p:spPr bwMode="gray">
              <a:xfrm>
                <a:off x="740434" y="2131139"/>
                <a:ext cx="540000" cy="545707"/>
              </a:xfrm>
              <a:custGeom>
                <a:avLst/>
                <a:gdLst>
                  <a:gd name="connsiteX0" fmla="*/ 19050 w 387572"/>
                  <a:gd name="connsiteY0" fmla="*/ 205645 h 391668"/>
                  <a:gd name="connsiteX1" fmla="*/ 19050 w 387572"/>
                  <a:gd name="connsiteY1" fmla="*/ 372618 h 391668"/>
                  <a:gd name="connsiteX2" fmla="*/ 184214 w 387572"/>
                  <a:gd name="connsiteY2" fmla="*/ 372618 h 391668"/>
                  <a:gd name="connsiteX3" fmla="*/ 184214 w 387572"/>
                  <a:gd name="connsiteY3" fmla="*/ 322612 h 391668"/>
                  <a:gd name="connsiteX4" fmla="*/ 193739 w 387572"/>
                  <a:gd name="connsiteY4" fmla="*/ 313087 h 391668"/>
                  <a:gd name="connsiteX5" fmla="*/ 216980 w 387572"/>
                  <a:gd name="connsiteY5" fmla="*/ 305562 h 391668"/>
                  <a:gd name="connsiteX6" fmla="*/ 223647 w 387572"/>
                  <a:gd name="connsiteY6" fmla="*/ 290608 h 391668"/>
                  <a:gd name="connsiteX7" fmla="*/ 193739 w 387572"/>
                  <a:gd name="connsiteY7" fmla="*/ 267748 h 391668"/>
                  <a:gd name="connsiteX8" fmla="*/ 184214 w 387572"/>
                  <a:gd name="connsiteY8" fmla="*/ 258223 h 391668"/>
                  <a:gd name="connsiteX9" fmla="*/ 184214 w 387572"/>
                  <a:gd name="connsiteY9" fmla="*/ 205645 h 391668"/>
                  <a:gd name="connsiteX10" fmla="*/ 142304 w 387572"/>
                  <a:gd name="connsiteY10" fmla="*/ 205645 h 391668"/>
                  <a:gd name="connsiteX11" fmla="*/ 101156 w 387572"/>
                  <a:gd name="connsiteY11" fmla="*/ 245174 h 391668"/>
                  <a:gd name="connsiteX12" fmla="*/ 72104 w 387572"/>
                  <a:gd name="connsiteY12" fmla="*/ 232219 h 391668"/>
                  <a:gd name="connsiteX13" fmla="*/ 60198 w 387572"/>
                  <a:gd name="connsiteY13" fmla="*/ 205645 h 391668"/>
                  <a:gd name="connsiteX14" fmla="*/ 286417 w 387572"/>
                  <a:gd name="connsiteY14" fmla="*/ 165544 h 391668"/>
                  <a:gd name="connsiteX15" fmla="*/ 263557 w 387572"/>
                  <a:gd name="connsiteY15" fmla="*/ 195548 h 391668"/>
                  <a:gd name="connsiteX16" fmla="*/ 254032 w 387572"/>
                  <a:gd name="connsiteY16" fmla="*/ 205073 h 391668"/>
                  <a:gd name="connsiteX17" fmla="*/ 203264 w 387572"/>
                  <a:gd name="connsiteY17" fmla="*/ 205073 h 391668"/>
                  <a:gd name="connsiteX18" fmla="*/ 203264 w 387572"/>
                  <a:gd name="connsiteY18" fmla="*/ 249365 h 391668"/>
                  <a:gd name="connsiteX19" fmla="*/ 242697 w 387572"/>
                  <a:gd name="connsiteY19" fmla="*/ 290608 h 391668"/>
                  <a:gd name="connsiteX20" fmla="*/ 229743 w 387572"/>
                  <a:gd name="connsiteY20" fmla="*/ 319659 h 391668"/>
                  <a:gd name="connsiteX21" fmla="*/ 203264 w 387572"/>
                  <a:gd name="connsiteY21" fmla="*/ 331470 h 391668"/>
                  <a:gd name="connsiteX22" fmla="*/ 203264 w 387572"/>
                  <a:gd name="connsiteY22" fmla="*/ 372618 h 391668"/>
                  <a:gd name="connsiteX23" fmla="*/ 368522 w 387572"/>
                  <a:gd name="connsiteY23" fmla="*/ 372618 h 391668"/>
                  <a:gd name="connsiteX24" fmla="*/ 368522 w 387572"/>
                  <a:gd name="connsiteY24" fmla="*/ 205073 h 391668"/>
                  <a:gd name="connsiteX25" fmla="*/ 318421 w 387572"/>
                  <a:gd name="connsiteY25" fmla="*/ 205073 h 391668"/>
                  <a:gd name="connsiteX26" fmla="*/ 308896 w 387572"/>
                  <a:gd name="connsiteY26" fmla="*/ 195548 h 391668"/>
                  <a:gd name="connsiteX27" fmla="*/ 301371 w 387572"/>
                  <a:gd name="connsiteY27" fmla="*/ 172307 h 391668"/>
                  <a:gd name="connsiteX28" fmla="*/ 286417 w 387572"/>
                  <a:gd name="connsiteY28" fmla="*/ 165544 h 391668"/>
                  <a:gd name="connsiteX29" fmla="*/ 203264 w 387572"/>
                  <a:gd name="connsiteY29" fmla="*/ 19050 h 391668"/>
                  <a:gd name="connsiteX30" fmla="*/ 203264 w 387572"/>
                  <a:gd name="connsiteY30" fmla="*/ 70295 h 391668"/>
                  <a:gd name="connsiteX31" fmla="*/ 193739 w 387572"/>
                  <a:gd name="connsiteY31" fmla="*/ 79820 h 391668"/>
                  <a:gd name="connsiteX32" fmla="*/ 163163 w 387572"/>
                  <a:gd name="connsiteY32" fmla="*/ 103156 h 391668"/>
                  <a:gd name="connsiteX33" fmla="*/ 170021 w 387572"/>
                  <a:gd name="connsiteY33" fmla="*/ 118491 h 391668"/>
                  <a:gd name="connsiteX34" fmla="*/ 193739 w 387572"/>
                  <a:gd name="connsiteY34" fmla="*/ 126111 h 391668"/>
                  <a:gd name="connsiteX35" fmla="*/ 203264 w 387572"/>
                  <a:gd name="connsiteY35" fmla="*/ 135636 h 391668"/>
                  <a:gd name="connsiteX36" fmla="*/ 203264 w 387572"/>
                  <a:gd name="connsiteY36" fmla="*/ 186023 h 391668"/>
                  <a:gd name="connsiteX37" fmla="*/ 245174 w 387572"/>
                  <a:gd name="connsiteY37" fmla="*/ 186023 h 391668"/>
                  <a:gd name="connsiteX38" fmla="*/ 257175 w 387572"/>
                  <a:gd name="connsiteY38" fmla="*/ 159544 h 391668"/>
                  <a:gd name="connsiteX39" fmla="*/ 286417 w 387572"/>
                  <a:gd name="connsiteY39" fmla="*/ 146494 h 391668"/>
                  <a:gd name="connsiteX40" fmla="*/ 327279 w 387572"/>
                  <a:gd name="connsiteY40" fmla="*/ 186023 h 391668"/>
                  <a:gd name="connsiteX41" fmla="*/ 368522 w 387572"/>
                  <a:gd name="connsiteY41" fmla="*/ 186023 h 391668"/>
                  <a:gd name="connsiteX42" fmla="*/ 368522 w 387572"/>
                  <a:gd name="connsiteY42" fmla="*/ 19050 h 391668"/>
                  <a:gd name="connsiteX43" fmla="*/ 19050 w 387572"/>
                  <a:gd name="connsiteY43" fmla="*/ 19050 h 391668"/>
                  <a:gd name="connsiteX44" fmla="*/ 19050 w 387572"/>
                  <a:gd name="connsiteY44" fmla="*/ 186595 h 391668"/>
                  <a:gd name="connsiteX45" fmla="*/ 69056 w 387572"/>
                  <a:gd name="connsiteY45" fmla="*/ 186595 h 391668"/>
                  <a:gd name="connsiteX46" fmla="*/ 78581 w 387572"/>
                  <a:gd name="connsiteY46" fmla="*/ 196120 h 391668"/>
                  <a:gd name="connsiteX47" fmla="*/ 86106 w 387572"/>
                  <a:gd name="connsiteY47" fmla="*/ 219361 h 391668"/>
                  <a:gd name="connsiteX48" fmla="*/ 101156 w 387572"/>
                  <a:gd name="connsiteY48" fmla="*/ 226124 h 391668"/>
                  <a:gd name="connsiteX49" fmla="*/ 123920 w 387572"/>
                  <a:gd name="connsiteY49" fmla="*/ 196120 h 391668"/>
                  <a:gd name="connsiteX50" fmla="*/ 133445 w 387572"/>
                  <a:gd name="connsiteY50" fmla="*/ 186595 h 391668"/>
                  <a:gd name="connsiteX51" fmla="*/ 184214 w 387572"/>
                  <a:gd name="connsiteY51" fmla="*/ 186595 h 391668"/>
                  <a:gd name="connsiteX52" fmla="*/ 184214 w 387572"/>
                  <a:gd name="connsiteY52" fmla="*/ 144590 h 391668"/>
                  <a:gd name="connsiteX53" fmla="*/ 144113 w 387572"/>
                  <a:gd name="connsiteY53" fmla="*/ 103156 h 391668"/>
                  <a:gd name="connsiteX54" fmla="*/ 157163 w 387572"/>
                  <a:gd name="connsiteY54" fmla="*/ 73628 h 391668"/>
                  <a:gd name="connsiteX55" fmla="*/ 184214 w 387572"/>
                  <a:gd name="connsiteY55" fmla="*/ 61436 h 391668"/>
                  <a:gd name="connsiteX56" fmla="*/ 184214 w 387572"/>
                  <a:gd name="connsiteY56" fmla="*/ 19050 h 391668"/>
                  <a:gd name="connsiteX57" fmla="*/ 9525 w 387572"/>
                  <a:gd name="connsiteY57" fmla="*/ 0 h 391668"/>
                  <a:gd name="connsiteX58" fmla="*/ 378047 w 387572"/>
                  <a:gd name="connsiteY58" fmla="*/ 0 h 391668"/>
                  <a:gd name="connsiteX59" fmla="*/ 387572 w 387572"/>
                  <a:gd name="connsiteY59" fmla="*/ 9525 h 391668"/>
                  <a:gd name="connsiteX60" fmla="*/ 387572 w 387572"/>
                  <a:gd name="connsiteY60" fmla="*/ 193358 h 391668"/>
                  <a:gd name="connsiteX61" fmla="*/ 387477 w 387572"/>
                  <a:gd name="connsiteY61" fmla="*/ 194310 h 391668"/>
                  <a:gd name="connsiteX62" fmla="*/ 387477 w 387572"/>
                  <a:gd name="connsiteY62" fmla="*/ 194501 h 391668"/>
                  <a:gd name="connsiteX63" fmla="*/ 387572 w 387572"/>
                  <a:gd name="connsiteY63" fmla="*/ 195548 h 391668"/>
                  <a:gd name="connsiteX64" fmla="*/ 387572 w 387572"/>
                  <a:gd name="connsiteY64" fmla="*/ 382143 h 391668"/>
                  <a:gd name="connsiteX65" fmla="*/ 378047 w 387572"/>
                  <a:gd name="connsiteY65" fmla="*/ 391668 h 391668"/>
                  <a:gd name="connsiteX66" fmla="*/ 9525 w 387572"/>
                  <a:gd name="connsiteY66" fmla="*/ 391668 h 391668"/>
                  <a:gd name="connsiteX67" fmla="*/ 0 w 387572"/>
                  <a:gd name="connsiteY67" fmla="*/ 382143 h 391668"/>
                  <a:gd name="connsiteX68" fmla="*/ 0 w 387572"/>
                  <a:gd name="connsiteY68" fmla="*/ 198311 h 391668"/>
                  <a:gd name="connsiteX69" fmla="*/ 95 w 387572"/>
                  <a:gd name="connsiteY69" fmla="*/ 197263 h 391668"/>
                  <a:gd name="connsiteX70" fmla="*/ 0 w 387572"/>
                  <a:gd name="connsiteY70" fmla="*/ 196120 h 391668"/>
                  <a:gd name="connsiteX71" fmla="*/ 0 w 387572"/>
                  <a:gd name="connsiteY71" fmla="*/ 9525 h 391668"/>
                  <a:gd name="connsiteX72" fmla="*/ 9525 w 387572"/>
                  <a:gd name="connsiteY72" fmla="*/ 0 h 391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387572" h="391668">
                    <a:moveTo>
                      <a:pt x="19050" y="205645"/>
                    </a:moveTo>
                    <a:lnTo>
                      <a:pt x="19050" y="372618"/>
                    </a:lnTo>
                    <a:lnTo>
                      <a:pt x="184214" y="372618"/>
                    </a:lnTo>
                    <a:lnTo>
                      <a:pt x="184214" y="322612"/>
                    </a:lnTo>
                    <a:cubicBezTo>
                      <a:pt x="184214" y="317373"/>
                      <a:pt x="188405" y="313087"/>
                      <a:pt x="193739" y="313087"/>
                    </a:cubicBezTo>
                    <a:cubicBezTo>
                      <a:pt x="203549" y="313087"/>
                      <a:pt x="211550" y="310515"/>
                      <a:pt x="216980" y="305562"/>
                    </a:cubicBezTo>
                    <a:cubicBezTo>
                      <a:pt x="221266" y="301657"/>
                      <a:pt x="223647" y="296323"/>
                      <a:pt x="223647" y="290608"/>
                    </a:cubicBezTo>
                    <a:cubicBezTo>
                      <a:pt x="223647" y="279559"/>
                      <a:pt x="214313" y="267748"/>
                      <a:pt x="193739" y="267748"/>
                    </a:cubicBezTo>
                    <a:cubicBezTo>
                      <a:pt x="188405" y="267748"/>
                      <a:pt x="184214" y="263462"/>
                      <a:pt x="184214" y="258223"/>
                    </a:cubicBezTo>
                    <a:lnTo>
                      <a:pt x="184214" y="205645"/>
                    </a:lnTo>
                    <a:lnTo>
                      <a:pt x="142304" y="205645"/>
                    </a:lnTo>
                    <a:cubicBezTo>
                      <a:pt x="138589" y="231648"/>
                      <a:pt x="119729" y="245174"/>
                      <a:pt x="101156" y="245174"/>
                    </a:cubicBezTo>
                    <a:cubicBezTo>
                      <a:pt x="90011" y="245174"/>
                      <a:pt x="79724" y="240602"/>
                      <a:pt x="72104" y="232219"/>
                    </a:cubicBezTo>
                    <a:cubicBezTo>
                      <a:pt x="65723" y="225266"/>
                      <a:pt x="61722" y="216218"/>
                      <a:pt x="60198" y="205645"/>
                    </a:cubicBezTo>
                    <a:close/>
                    <a:moveTo>
                      <a:pt x="286417" y="165544"/>
                    </a:moveTo>
                    <a:cubicBezTo>
                      <a:pt x="275463" y="165544"/>
                      <a:pt x="263557" y="174974"/>
                      <a:pt x="263557" y="195548"/>
                    </a:cubicBezTo>
                    <a:cubicBezTo>
                      <a:pt x="263557" y="200787"/>
                      <a:pt x="259366" y="205073"/>
                      <a:pt x="254032" y="205073"/>
                    </a:cubicBezTo>
                    <a:lnTo>
                      <a:pt x="203264" y="205073"/>
                    </a:lnTo>
                    <a:lnTo>
                      <a:pt x="203264" y="249365"/>
                    </a:lnTo>
                    <a:cubicBezTo>
                      <a:pt x="229172" y="253079"/>
                      <a:pt x="242697" y="271939"/>
                      <a:pt x="242697" y="290608"/>
                    </a:cubicBezTo>
                    <a:cubicBezTo>
                      <a:pt x="242697" y="301752"/>
                      <a:pt x="238125" y="312039"/>
                      <a:pt x="229743" y="319659"/>
                    </a:cubicBezTo>
                    <a:cubicBezTo>
                      <a:pt x="222885" y="326041"/>
                      <a:pt x="213741" y="330041"/>
                      <a:pt x="203264" y="331470"/>
                    </a:cubicBezTo>
                    <a:lnTo>
                      <a:pt x="203264" y="372618"/>
                    </a:lnTo>
                    <a:lnTo>
                      <a:pt x="368522" y="372618"/>
                    </a:lnTo>
                    <a:lnTo>
                      <a:pt x="368522" y="205073"/>
                    </a:lnTo>
                    <a:lnTo>
                      <a:pt x="318421" y="205073"/>
                    </a:lnTo>
                    <a:cubicBezTo>
                      <a:pt x="313182" y="205073"/>
                      <a:pt x="308896" y="200787"/>
                      <a:pt x="308896" y="195548"/>
                    </a:cubicBezTo>
                    <a:cubicBezTo>
                      <a:pt x="308896" y="185738"/>
                      <a:pt x="306324" y="177737"/>
                      <a:pt x="301371" y="172307"/>
                    </a:cubicBezTo>
                    <a:cubicBezTo>
                      <a:pt x="297466" y="168021"/>
                      <a:pt x="292132" y="165544"/>
                      <a:pt x="286417" y="165544"/>
                    </a:cubicBezTo>
                    <a:close/>
                    <a:moveTo>
                      <a:pt x="203264" y="19050"/>
                    </a:moveTo>
                    <a:lnTo>
                      <a:pt x="203264" y="70295"/>
                    </a:lnTo>
                    <a:cubicBezTo>
                      <a:pt x="203264" y="75628"/>
                      <a:pt x="198977" y="79820"/>
                      <a:pt x="193739" y="79820"/>
                    </a:cubicBezTo>
                    <a:cubicBezTo>
                      <a:pt x="172688" y="79820"/>
                      <a:pt x="163163" y="91916"/>
                      <a:pt x="163163" y="103156"/>
                    </a:cubicBezTo>
                    <a:cubicBezTo>
                      <a:pt x="163163" y="108966"/>
                      <a:pt x="165545" y="114395"/>
                      <a:pt x="170021" y="118491"/>
                    </a:cubicBezTo>
                    <a:cubicBezTo>
                      <a:pt x="175451" y="123539"/>
                      <a:pt x="183737" y="126111"/>
                      <a:pt x="193739" y="126111"/>
                    </a:cubicBezTo>
                    <a:cubicBezTo>
                      <a:pt x="198977" y="126111"/>
                      <a:pt x="203264" y="130397"/>
                      <a:pt x="203264" y="135636"/>
                    </a:cubicBezTo>
                    <a:lnTo>
                      <a:pt x="203264" y="186023"/>
                    </a:lnTo>
                    <a:lnTo>
                      <a:pt x="245174" y="186023"/>
                    </a:lnTo>
                    <a:cubicBezTo>
                      <a:pt x="246698" y="175546"/>
                      <a:pt x="250793" y="166497"/>
                      <a:pt x="257175" y="159544"/>
                    </a:cubicBezTo>
                    <a:cubicBezTo>
                      <a:pt x="264795" y="151257"/>
                      <a:pt x="275463" y="146494"/>
                      <a:pt x="286417" y="146494"/>
                    </a:cubicBezTo>
                    <a:cubicBezTo>
                      <a:pt x="304895" y="146494"/>
                      <a:pt x="323660" y="160020"/>
                      <a:pt x="327279" y="186023"/>
                    </a:cubicBezTo>
                    <a:lnTo>
                      <a:pt x="368522" y="186023"/>
                    </a:lnTo>
                    <a:lnTo>
                      <a:pt x="368522" y="19050"/>
                    </a:lnTo>
                    <a:close/>
                    <a:moveTo>
                      <a:pt x="19050" y="19050"/>
                    </a:moveTo>
                    <a:lnTo>
                      <a:pt x="19050" y="186595"/>
                    </a:lnTo>
                    <a:lnTo>
                      <a:pt x="69056" y="186595"/>
                    </a:lnTo>
                    <a:cubicBezTo>
                      <a:pt x="74390" y="186595"/>
                      <a:pt x="78581" y="190881"/>
                      <a:pt x="78581" y="196120"/>
                    </a:cubicBezTo>
                    <a:cubicBezTo>
                      <a:pt x="78581" y="205931"/>
                      <a:pt x="81248" y="214027"/>
                      <a:pt x="86106" y="219361"/>
                    </a:cubicBezTo>
                    <a:cubicBezTo>
                      <a:pt x="90107" y="223742"/>
                      <a:pt x="95441" y="226124"/>
                      <a:pt x="101156" y="226124"/>
                    </a:cubicBezTo>
                    <a:cubicBezTo>
                      <a:pt x="112109" y="226124"/>
                      <a:pt x="123920" y="216694"/>
                      <a:pt x="123920" y="196120"/>
                    </a:cubicBezTo>
                    <a:cubicBezTo>
                      <a:pt x="123920" y="190881"/>
                      <a:pt x="128207" y="186595"/>
                      <a:pt x="133445" y="186595"/>
                    </a:cubicBezTo>
                    <a:lnTo>
                      <a:pt x="184214" y="186595"/>
                    </a:lnTo>
                    <a:lnTo>
                      <a:pt x="184214" y="144590"/>
                    </a:lnTo>
                    <a:cubicBezTo>
                      <a:pt x="157829" y="140875"/>
                      <a:pt x="144113" y="121920"/>
                      <a:pt x="144113" y="103156"/>
                    </a:cubicBezTo>
                    <a:cubicBezTo>
                      <a:pt x="144113" y="92012"/>
                      <a:pt x="148876" y="81248"/>
                      <a:pt x="157163" y="73628"/>
                    </a:cubicBezTo>
                    <a:cubicBezTo>
                      <a:pt x="164306" y="67056"/>
                      <a:pt x="173450" y="62960"/>
                      <a:pt x="184214" y="61436"/>
                    </a:cubicBezTo>
                    <a:lnTo>
                      <a:pt x="184214" y="19050"/>
                    </a:lnTo>
                    <a:close/>
                    <a:moveTo>
                      <a:pt x="9525" y="0"/>
                    </a:moveTo>
                    <a:lnTo>
                      <a:pt x="378047" y="0"/>
                    </a:lnTo>
                    <a:cubicBezTo>
                      <a:pt x="383286" y="0"/>
                      <a:pt x="387572" y="4286"/>
                      <a:pt x="387572" y="9525"/>
                    </a:cubicBezTo>
                    <a:lnTo>
                      <a:pt x="387572" y="193358"/>
                    </a:lnTo>
                    <a:cubicBezTo>
                      <a:pt x="387572" y="193739"/>
                      <a:pt x="387572" y="194024"/>
                      <a:pt x="387477" y="194310"/>
                    </a:cubicBezTo>
                    <a:cubicBezTo>
                      <a:pt x="387477" y="194501"/>
                      <a:pt x="387477" y="194501"/>
                      <a:pt x="387477" y="194501"/>
                    </a:cubicBezTo>
                    <a:cubicBezTo>
                      <a:pt x="387572" y="194786"/>
                      <a:pt x="387572" y="195167"/>
                      <a:pt x="387572" y="195548"/>
                    </a:cubicBezTo>
                    <a:lnTo>
                      <a:pt x="387572" y="382143"/>
                    </a:lnTo>
                    <a:cubicBezTo>
                      <a:pt x="387572" y="387477"/>
                      <a:pt x="383286" y="391668"/>
                      <a:pt x="378047" y="391668"/>
                    </a:cubicBezTo>
                    <a:lnTo>
                      <a:pt x="9525" y="391668"/>
                    </a:lnTo>
                    <a:cubicBezTo>
                      <a:pt x="4286" y="391668"/>
                      <a:pt x="0" y="387477"/>
                      <a:pt x="0" y="382143"/>
                    </a:cubicBezTo>
                    <a:lnTo>
                      <a:pt x="0" y="198311"/>
                    </a:lnTo>
                    <a:cubicBezTo>
                      <a:pt x="0" y="197930"/>
                      <a:pt x="0" y="197549"/>
                      <a:pt x="95" y="197263"/>
                    </a:cubicBezTo>
                    <a:cubicBezTo>
                      <a:pt x="0" y="196882"/>
                      <a:pt x="0" y="196501"/>
                      <a:pt x="0" y="196120"/>
                    </a:cubicBezTo>
                    <a:lnTo>
                      <a:pt x="0" y="9525"/>
                    </a:lnTo>
                    <a:cubicBezTo>
                      <a:pt x="0" y="4286"/>
                      <a:pt x="4286" y="0"/>
                      <a:pt x="95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401">
                  <a:latin typeface="Lato Black" panose="020F0A02020204030203" pitchFamily="34" charset="0"/>
                </a:endParaRPr>
              </a:p>
            </p:txBody>
          </p:sp>
        </p:grpSp>
      </p:grpSp>
      <p:graphicFrame>
        <p:nvGraphicFramePr>
          <p:cNvPr id="12" name="Content Placeholder 18">
            <a:extLst>
              <a:ext uri="{FF2B5EF4-FFF2-40B4-BE49-F238E27FC236}">
                <a16:creationId xmlns:a16="http://schemas.microsoft.com/office/drawing/2014/main" id="{D78A470B-F8E3-3826-D99E-8FC438C18E0A}"/>
              </a:ext>
            </a:extLst>
          </p:cNvPr>
          <p:cNvGraphicFramePr>
            <a:graphicFrameLocks/>
          </p:cNvGraphicFramePr>
          <p:nvPr/>
        </p:nvGraphicFramePr>
        <p:xfrm>
          <a:off x="807567" y="4334559"/>
          <a:ext cx="4733764" cy="2059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sp>
        <p:nvSpPr>
          <p:cNvPr id="26" name="Background">
            <a:extLst>
              <a:ext uri="{FF2B5EF4-FFF2-40B4-BE49-F238E27FC236}">
                <a16:creationId xmlns:a16="http://schemas.microsoft.com/office/drawing/2014/main" id="{C6EA1B82-A9A6-218B-E757-51932383D902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6722451" y="3670784"/>
            <a:ext cx="428532" cy="4285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1" err="1">
              <a:solidFill>
                <a:srgbClr val="FFFFFF"/>
              </a:solidFill>
              <a:latin typeface="Lato Black" panose="020F0A0202020403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875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A3C19B-2C6E-E459-892A-F87364CCD3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02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255072B-7CAD-48F9-9E54-FC8730AED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Energy storage as a trading asset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489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C8AD8-E1A0-16FD-45AC-9495436B5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The rapidly changing landscape of energy markets has driven increased integration of flexible assets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9EA855-6164-76B4-09AC-490ADF8CA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5" y="1678199"/>
            <a:ext cx="9659132" cy="46177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D8C404-B959-0C96-9C93-8A7844DB02C2}"/>
              </a:ext>
            </a:extLst>
          </p:cNvPr>
          <p:cNvSpPr txBox="1"/>
          <p:nvPr/>
        </p:nvSpPr>
        <p:spPr>
          <a:xfrm>
            <a:off x="551384" y="6104331"/>
            <a:ext cx="6096000" cy="276999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r>
              <a:rPr lang="de-DE" sz="1200"/>
              <a:t>Data Source: Energy-charts (Fraunhofer-Institut)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70056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AA83F-72E1-35F2-C0F0-64194689E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Diagonal Corner Rectangle 9">
            <a:extLst>
              <a:ext uri="{FF2B5EF4-FFF2-40B4-BE49-F238E27FC236}">
                <a16:creationId xmlns:a16="http://schemas.microsoft.com/office/drawing/2014/main" id="{4CCD35B1-2A2D-4A1E-F678-662FA5C0DBD9}"/>
              </a:ext>
            </a:extLst>
          </p:cNvPr>
          <p:cNvSpPr/>
          <p:nvPr/>
        </p:nvSpPr>
        <p:spPr>
          <a:xfrm flipH="1">
            <a:off x="4620001" y="3176972"/>
            <a:ext cx="2952000" cy="2484493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3F3F3"/>
          </a:solidFill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72000" rIns="72000" bIns="72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+mn-ea"/>
                <a:cs typeface="+mn-cs"/>
              </a:rPr>
              <a:t>Intraday Continuous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>
              <a:solidFill>
                <a:srgbClr val="000000"/>
              </a:solidFill>
              <a:latin typeface="Lato Black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lack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>
              <a:solidFill>
                <a:srgbClr val="000000"/>
              </a:solidFill>
              <a:latin typeface="Lato Black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lack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>
              <a:solidFill>
                <a:srgbClr val="000000"/>
              </a:solidFill>
              <a:latin typeface="Lato Black"/>
            </a:endParaRPr>
          </a:p>
          <a:p>
            <a:pPr marL="285750" indent="-285750">
              <a:buClr>
                <a:srgbClr val="B4B4B4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100">
                <a:solidFill>
                  <a:srgbClr val="000000"/>
                </a:solidFill>
                <a:latin typeface="Lato Light" panose="020F0302020204030203" pitchFamily="34" charset="0"/>
              </a:rPr>
              <a:t>Up to 5min before delivery</a:t>
            </a:r>
          </a:p>
          <a:p>
            <a:pPr marL="285750" indent="-285750">
              <a:buClr>
                <a:srgbClr val="B4B4B4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kumimoji="0" lang="en-US" sz="11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302020204030203" pitchFamily="34" charset="0"/>
              <a:ea typeface="+mn-ea"/>
              <a:cs typeface="+mn-cs"/>
            </a:endParaRPr>
          </a:p>
          <a:p>
            <a:pPr marL="285750" indent="-285750">
              <a:buClr>
                <a:srgbClr val="B4B4B4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100">
                <a:solidFill>
                  <a:srgbClr val="000000"/>
                </a:solidFill>
                <a:latin typeface="Lato Light" panose="020F0302020204030203" pitchFamily="34" charset="0"/>
              </a:rPr>
              <a:t>Continuous quarter hour products</a:t>
            </a:r>
          </a:p>
          <a:p>
            <a:pPr marL="285750" indent="-285750">
              <a:buClr>
                <a:srgbClr val="B4B4B4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kumimoji="0" lang="en-US" sz="11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302020204030203" pitchFamily="34" charset="0"/>
              <a:ea typeface="+mn-ea"/>
              <a:cs typeface="+mn-cs"/>
            </a:endParaRPr>
          </a:p>
          <a:p>
            <a:pPr marL="285750" indent="-285750">
              <a:buClr>
                <a:srgbClr val="B4B4B4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100">
                <a:solidFill>
                  <a:srgbClr val="000000"/>
                </a:solidFill>
                <a:latin typeface="Lato Light" panose="020F0302020204030203" pitchFamily="34" charset="0"/>
              </a:rPr>
              <a:t>Real-time trading</a:t>
            </a:r>
            <a:endParaRPr kumimoji="0" lang="en-US" sz="11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302020204030203" pitchFamily="34" charset="0"/>
              <a:ea typeface="+mn-ea"/>
              <a:cs typeface="+mn-cs"/>
            </a:endParaRPr>
          </a:p>
        </p:txBody>
      </p:sp>
      <p:grpSp>
        <p:nvGrpSpPr>
          <p:cNvPr id="15" name="easyIcon">
            <a:extLst>
              <a:ext uri="{FF2B5EF4-FFF2-40B4-BE49-F238E27FC236}">
                <a16:creationId xmlns:a16="http://schemas.microsoft.com/office/drawing/2014/main" id="{CB0634F1-7EB6-598D-9A01-DC6E38F3B8FC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739230" y="3866326"/>
            <a:ext cx="720000" cy="720000"/>
            <a:chOff x="10672416" y="2991867"/>
            <a:chExt cx="863999" cy="863999"/>
          </a:xfrm>
        </p:grpSpPr>
        <p:sp>
          <p:nvSpPr>
            <p:cNvPr id="16" name="Background">
              <a:extLst>
                <a:ext uri="{FF2B5EF4-FFF2-40B4-BE49-F238E27FC236}">
                  <a16:creationId xmlns:a16="http://schemas.microsoft.com/office/drawing/2014/main" id="{92AB149A-F4D4-7A62-C437-CE66BE420DB1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0672416" y="2991867"/>
              <a:ext cx="863999" cy="863999"/>
            </a:xfrm>
            <a:prstGeom prst="ellips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CAFB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sz="1600" noProof="0">
                <a:solidFill>
                  <a:srgbClr val="FFFFFF"/>
                </a:solidFill>
              </a:endParaRPr>
            </a:p>
          </p:txBody>
        </p:sp>
        <p:pic>
          <p:nvPicPr>
            <p:cNvPr id="17" name="Vector">
              <a:extLst>
                <a:ext uri="{FF2B5EF4-FFF2-40B4-BE49-F238E27FC236}">
                  <a16:creationId xmlns:a16="http://schemas.microsoft.com/office/drawing/2014/main" id="{143AA6FC-A00A-C36C-FA8F-7DF21B6BCC27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816414" y="3135865"/>
              <a:ext cx="576001" cy="57600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191AB5F-4D02-FA9D-E86B-FF7F62155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3" y="476671"/>
            <a:ext cx="11089233" cy="1115591"/>
          </a:xfrm>
        </p:spPr>
        <p:txBody>
          <a:bodyPr/>
          <a:lstStyle/>
          <a:p>
            <a:r>
              <a:rPr lang="de-DE"/>
              <a:t>BESS asset profitability comes from optimised participation across energy spot and ancillary services markets</a:t>
            </a:r>
            <a:endParaRPr lang="en-US"/>
          </a:p>
        </p:txBody>
      </p:sp>
      <p:grpSp>
        <p:nvGrpSpPr>
          <p:cNvPr id="3" name="easyIcon">
            <a:extLst>
              <a:ext uri="{FF2B5EF4-FFF2-40B4-BE49-F238E27FC236}">
                <a16:creationId xmlns:a16="http://schemas.microsoft.com/office/drawing/2014/main" id="{5AEBCDC4-1565-A8AB-965D-C744E5AD96BD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5736000" y="1592797"/>
            <a:ext cx="720000" cy="720000"/>
            <a:chOff x="4912092" y="5331612"/>
            <a:chExt cx="863999" cy="863999"/>
          </a:xfrm>
        </p:grpSpPr>
        <p:sp>
          <p:nvSpPr>
            <p:cNvPr id="4" name="Background">
              <a:extLst>
                <a:ext uri="{FF2B5EF4-FFF2-40B4-BE49-F238E27FC236}">
                  <a16:creationId xmlns:a16="http://schemas.microsoft.com/office/drawing/2014/main" id="{B3A77FEC-422B-A36D-3BA4-50FE4169FD6F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4912092" y="5331612"/>
              <a:ext cx="863999" cy="863999"/>
            </a:xfrm>
            <a:prstGeom prst="ellips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sz="1600" err="1">
                <a:solidFill>
                  <a:srgbClr val="FFFFFF"/>
                </a:solidFill>
              </a:endParaRPr>
            </a:p>
          </p:txBody>
        </p:sp>
        <p:pic>
          <p:nvPicPr>
            <p:cNvPr id="5" name="Vector">
              <a:extLst>
                <a:ext uri="{FF2B5EF4-FFF2-40B4-BE49-F238E27FC236}">
                  <a16:creationId xmlns:a16="http://schemas.microsoft.com/office/drawing/2014/main" id="{A05FEA7A-9F4C-B873-B0F5-5354D4058AFF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056090" y="5475610"/>
              <a:ext cx="576001" cy="576001"/>
            </a:xfrm>
            <a:prstGeom prst="rect">
              <a:avLst/>
            </a:prstGeom>
          </p:spPr>
        </p:pic>
      </p:grpSp>
      <p:sp>
        <p:nvSpPr>
          <p:cNvPr id="8" name="Snip Diagonal Corner Rectangle 9">
            <a:extLst>
              <a:ext uri="{FF2B5EF4-FFF2-40B4-BE49-F238E27FC236}">
                <a16:creationId xmlns:a16="http://schemas.microsoft.com/office/drawing/2014/main" id="{4355A7EC-D3FA-3DDE-A790-562C818A0A31}"/>
              </a:ext>
            </a:extLst>
          </p:cNvPr>
          <p:cNvSpPr/>
          <p:nvPr/>
        </p:nvSpPr>
        <p:spPr>
          <a:xfrm flipH="1">
            <a:off x="8688617" y="3177392"/>
            <a:ext cx="2952000" cy="2484073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3F3F3"/>
          </a:solidFill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72000" rIns="72000" bIns="72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+mn-ea"/>
                <a:cs typeface="+mn-cs"/>
              </a:rPr>
              <a:t>Ancillary Markets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>
              <a:solidFill>
                <a:srgbClr val="000000"/>
              </a:solidFill>
              <a:latin typeface="Lato Black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lack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>
              <a:solidFill>
                <a:srgbClr val="000000"/>
              </a:solidFill>
              <a:latin typeface="Lato Black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lack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>
              <a:solidFill>
                <a:srgbClr val="000000"/>
              </a:solidFill>
              <a:latin typeface="Lato Black"/>
            </a:endParaRPr>
          </a:p>
          <a:p>
            <a:pPr marL="285750" indent="-285750">
              <a:buClr>
                <a:srgbClr val="B4B4B4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kumimoji="0" lang="en-US" sz="11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302020204030203" pitchFamily="34" charset="0"/>
                <a:ea typeface="+mn-ea"/>
                <a:cs typeface="+mn-cs"/>
              </a:rPr>
              <a:t>D-1, 8:00 &amp; 9:00</a:t>
            </a:r>
          </a:p>
          <a:p>
            <a:pPr marL="285750" indent="-285750">
              <a:buClr>
                <a:srgbClr val="B4B4B4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US" sz="1100">
              <a:solidFill>
                <a:srgbClr val="000000"/>
              </a:solidFill>
              <a:latin typeface="Lato Light" panose="020F0302020204030203" pitchFamily="34" charset="0"/>
            </a:endParaRPr>
          </a:p>
          <a:p>
            <a:pPr marL="285750" indent="-285750">
              <a:buClr>
                <a:srgbClr val="B4B4B4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100">
                <a:solidFill>
                  <a:srgbClr val="000000"/>
                </a:solidFill>
                <a:latin typeface="Lato Light" panose="020F0302020204030203" pitchFamily="34" charset="0"/>
              </a:rPr>
              <a:t>4h capacity reservation products</a:t>
            </a:r>
          </a:p>
          <a:p>
            <a:pPr marL="285750" indent="-285750">
              <a:buClr>
                <a:srgbClr val="B4B4B4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kumimoji="0" lang="en-US" sz="11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302020204030203" pitchFamily="34" charset="0"/>
              <a:ea typeface="+mn-ea"/>
              <a:cs typeface="+mn-cs"/>
            </a:endParaRPr>
          </a:p>
          <a:p>
            <a:pPr marL="285750" indent="-285750">
              <a:buClr>
                <a:srgbClr val="B4B4B4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100">
                <a:solidFill>
                  <a:srgbClr val="000000"/>
                </a:solidFill>
                <a:latin typeface="Lato Light" panose="020F0302020204030203" pitchFamily="34" charset="0"/>
              </a:rPr>
              <a:t>Stable revenue</a:t>
            </a:r>
            <a:endParaRPr kumimoji="0" lang="en-US" sz="11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302020204030203" pitchFamily="34" charset="0"/>
              <a:ea typeface="+mn-ea"/>
              <a:cs typeface="+mn-cs"/>
            </a:endParaRPr>
          </a:p>
        </p:txBody>
      </p:sp>
      <p:grpSp>
        <p:nvGrpSpPr>
          <p:cNvPr id="9" name="easyIcon">
            <a:extLst>
              <a:ext uri="{FF2B5EF4-FFF2-40B4-BE49-F238E27FC236}">
                <a16:creationId xmlns:a16="http://schemas.microsoft.com/office/drawing/2014/main" id="{79828BC9-3ED1-3DC4-0086-221453F2B3EA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9804617" y="3850248"/>
            <a:ext cx="720000" cy="720000"/>
            <a:chOff x="5017331" y="5401937"/>
            <a:chExt cx="864000" cy="863999"/>
          </a:xfrm>
        </p:grpSpPr>
        <p:sp>
          <p:nvSpPr>
            <p:cNvPr id="10" name="Background">
              <a:extLst>
                <a:ext uri="{FF2B5EF4-FFF2-40B4-BE49-F238E27FC236}">
                  <a16:creationId xmlns:a16="http://schemas.microsoft.com/office/drawing/2014/main" id="{4BAB37E1-B26C-D2DB-C9DF-1BF57B2D7E64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5017331" y="5401937"/>
              <a:ext cx="864000" cy="863999"/>
            </a:xfrm>
            <a:prstGeom prst="ellips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CAFB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sz="1600" noProof="0">
                <a:solidFill>
                  <a:srgbClr val="FFFFFF"/>
                </a:solidFill>
              </a:endParaRPr>
            </a:p>
          </p:txBody>
        </p:sp>
        <p:pic>
          <p:nvPicPr>
            <p:cNvPr id="11" name="Vector">
              <a:extLst>
                <a:ext uri="{FF2B5EF4-FFF2-40B4-BE49-F238E27FC236}">
                  <a16:creationId xmlns:a16="http://schemas.microsoft.com/office/drawing/2014/main" id="{9B6FC111-F32C-8380-82CE-E335F84B0135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161337" y="5545941"/>
              <a:ext cx="576001" cy="576001"/>
            </a:xfrm>
            <a:prstGeom prst="rect">
              <a:avLst/>
            </a:prstGeom>
          </p:spPr>
        </p:pic>
      </p:grpSp>
      <p:sp>
        <p:nvSpPr>
          <p:cNvPr id="6" name="Snip Diagonal Corner Rectangle 9">
            <a:extLst>
              <a:ext uri="{FF2B5EF4-FFF2-40B4-BE49-F238E27FC236}">
                <a16:creationId xmlns:a16="http://schemas.microsoft.com/office/drawing/2014/main" id="{4C652813-E488-0AC5-516D-4F159785E2E6}"/>
              </a:ext>
            </a:extLst>
          </p:cNvPr>
          <p:cNvSpPr/>
          <p:nvPr/>
        </p:nvSpPr>
        <p:spPr>
          <a:xfrm flipH="1">
            <a:off x="551381" y="3177391"/>
            <a:ext cx="2988000" cy="2484074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3F3F3"/>
          </a:solidFill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72000" rIns="72000" bIns="72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+mn-ea"/>
                <a:cs typeface="+mn-cs"/>
              </a:rPr>
              <a:t>Day Ahead Auction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>
              <a:solidFill>
                <a:srgbClr val="000000"/>
              </a:solidFill>
              <a:latin typeface="Lato Black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lack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>
              <a:solidFill>
                <a:srgbClr val="000000"/>
              </a:solidFill>
              <a:latin typeface="Lato Black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lack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>
              <a:solidFill>
                <a:srgbClr val="000000"/>
              </a:solidFill>
              <a:latin typeface="Lato Black"/>
            </a:endParaRPr>
          </a:p>
          <a:p>
            <a:pPr marL="285750" indent="-285750">
              <a:buClr>
                <a:srgbClr val="B4B4B4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kumimoji="0" lang="en-US" sz="11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302020204030203" pitchFamily="34" charset="0"/>
                <a:ea typeface="+mn-ea"/>
                <a:cs typeface="+mn-cs"/>
              </a:rPr>
              <a:t>D-1, 12:00</a:t>
            </a:r>
          </a:p>
          <a:p>
            <a:pPr marL="285750" indent="-285750">
              <a:buClr>
                <a:srgbClr val="B4B4B4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kumimoji="0" lang="en-US" sz="11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302020204030203" pitchFamily="34" charset="0"/>
              <a:ea typeface="+mn-ea"/>
              <a:cs typeface="+mn-cs"/>
            </a:endParaRPr>
          </a:p>
          <a:p>
            <a:pPr marL="285750" indent="-285750">
              <a:buClr>
                <a:srgbClr val="B4B4B4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100">
                <a:solidFill>
                  <a:srgbClr val="000000"/>
                </a:solidFill>
                <a:latin typeface="Lato Light" panose="020F0302020204030203" pitchFamily="34" charset="0"/>
              </a:rPr>
              <a:t>Hourly products</a:t>
            </a:r>
          </a:p>
          <a:p>
            <a:pPr marL="285750" indent="-285750">
              <a:buClr>
                <a:srgbClr val="B4B4B4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US" sz="1100">
              <a:solidFill>
                <a:srgbClr val="000000"/>
              </a:solidFill>
              <a:latin typeface="Lato Light" panose="020F0302020204030203" pitchFamily="34" charset="0"/>
            </a:endParaRPr>
          </a:p>
          <a:p>
            <a:pPr marL="285750" indent="-285750">
              <a:buClr>
                <a:srgbClr val="B4B4B4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100">
                <a:solidFill>
                  <a:srgbClr val="000000"/>
                </a:solidFill>
                <a:latin typeface="Lato Light" panose="020F0302020204030203" pitchFamily="34" charset="0"/>
              </a:rPr>
              <a:t>Highest liquidity short term market</a:t>
            </a:r>
          </a:p>
        </p:txBody>
      </p:sp>
      <p:grpSp>
        <p:nvGrpSpPr>
          <p:cNvPr id="12" name="easyIcon">
            <a:extLst>
              <a:ext uri="{FF2B5EF4-FFF2-40B4-BE49-F238E27FC236}">
                <a16:creationId xmlns:a16="http://schemas.microsoft.com/office/drawing/2014/main" id="{D1F8A8DF-AE58-215D-0713-4AE12E209656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1685381" y="3825044"/>
            <a:ext cx="720000" cy="720000"/>
            <a:chOff x="591849" y="5331610"/>
            <a:chExt cx="863999" cy="864002"/>
          </a:xfrm>
        </p:grpSpPr>
        <p:sp>
          <p:nvSpPr>
            <p:cNvPr id="13" name="Background">
              <a:extLst>
                <a:ext uri="{FF2B5EF4-FFF2-40B4-BE49-F238E27FC236}">
                  <a16:creationId xmlns:a16="http://schemas.microsoft.com/office/drawing/2014/main" id="{898DFD98-2FBE-E347-DE19-2F39329DC42C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91849" y="5331610"/>
              <a:ext cx="863999" cy="864002"/>
            </a:xfrm>
            <a:prstGeom prst="ellips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CAFB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sz="1600" noProof="0">
                <a:solidFill>
                  <a:srgbClr val="FFFFFF"/>
                </a:solidFill>
              </a:endParaRPr>
            </a:p>
          </p:txBody>
        </p:sp>
        <p:pic>
          <p:nvPicPr>
            <p:cNvPr id="14" name="Vector">
              <a:extLst>
                <a:ext uri="{FF2B5EF4-FFF2-40B4-BE49-F238E27FC236}">
                  <a16:creationId xmlns:a16="http://schemas.microsoft.com/office/drawing/2014/main" id="{FAFF7544-E4D3-5DAD-4DD3-1DD57DB15B74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735847" y="5475610"/>
              <a:ext cx="576001" cy="576001"/>
            </a:xfrm>
            <a:prstGeom prst="rect">
              <a:avLst/>
            </a:prstGeom>
          </p:spPr>
        </p:pic>
      </p:grp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B9B8367C-3F17-A317-627B-62D4FCD619EC}"/>
              </a:ext>
            </a:extLst>
          </p:cNvPr>
          <p:cNvCxnSpPr>
            <a:cxnSpLocks/>
          </p:cNvCxnSpPr>
          <p:nvPr/>
        </p:nvCxnSpPr>
        <p:spPr>
          <a:xfrm rot="10800000" flipV="1">
            <a:off x="1919538" y="1952836"/>
            <a:ext cx="3744414" cy="1152000"/>
          </a:xfrm>
          <a:prstGeom prst="bentConnector3">
            <a:avLst>
              <a:gd name="adj1" fmla="val 99985"/>
            </a:avLst>
          </a:prstGeom>
          <a:ln w="127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C3E8F113-26AE-5D6B-1583-77B1D7059711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6528048" y="1952836"/>
            <a:ext cx="3744414" cy="1152000"/>
          </a:xfrm>
          <a:prstGeom prst="bentConnector3">
            <a:avLst>
              <a:gd name="adj1" fmla="val 99985"/>
            </a:avLst>
          </a:prstGeom>
          <a:ln w="127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984D272-6BA4-4E85-FC93-CB79966444C0}"/>
              </a:ext>
            </a:extLst>
          </p:cNvPr>
          <p:cNvCxnSpPr>
            <a:cxnSpLocks/>
          </p:cNvCxnSpPr>
          <p:nvPr/>
        </p:nvCxnSpPr>
        <p:spPr>
          <a:xfrm>
            <a:off x="6096000" y="2384884"/>
            <a:ext cx="0" cy="684000"/>
          </a:xfrm>
          <a:prstGeom prst="straightConnector1">
            <a:avLst/>
          </a:prstGeom>
          <a:ln w="12700">
            <a:solidFill>
              <a:srgbClr val="035D3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hteck: diagonal liegende Ecken abgeschnitten 16">
            <a:extLst>
              <a:ext uri="{FF2B5EF4-FFF2-40B4-BE49-F238E27FC236}">
                <a16:creationId xmlns:a16="http://schemas.microsoft.com/office/drawing/2014/main" id="{E4F90716-4FAA-07C9-05FC-5CFEB894CC69}"/>
              </a:ext>
            </a:extLst>
          </p:cNvPr>
          <p:cNvSpPr/>
          <p:nvPr/>
        </p:nvSpPr>
        <p:spPr>
          <a:xfrm flipH="1">
            <a:off x="551384" y="5952358"/>
            <a:ext cx="8677484" cy="428972"/>
          </a:xfrm>
          <a:prstGeom prst="snip2DiagRect">
            <a:avLst/>
          </a:prstGeom>
          <a:noFill/>
          <a:ln w="22225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22225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1">
              <a:buClr>
                <a:srgbClr val="CCCCCC"/>
              </a:buClr>
              <a:buSzPct val="100000"/>
            </a:pPr>
            <a:r>
              <a:rPr lang="en-GB" sz="1400">
                <a:solidFill>
                  <a:srgbClr val="000000"/>
                </a:solidFill>
                <a:latin typeface="Lato Black" panose="020F0A02020204030203" pitchFamily="34" charset="0"/>
              </a:rPr>
              <a:t>Each market closes at a different time — creating a sequential commitment problem under uncertainty</a:t>
            </a:r>
            <a:endParaRPr lang="de-DE" sz="1400">
              <a:solidFill>
                <a:srgbClr val="000000"/>
              </a:solidFill>
              <a:latin typeface="Lato Black" panose="020F0A02020204030203" pitchFamily="34" charset="0"/>
            </a:endParaRPr>
          </a:p>
        </p:txBody>
      </p:sp>
      <p:sp>
        <p:nvSpPr>
          <p:cNvPr id="35" name="Arrow: Chevron 20">
            <a:extLst>
              <a:ext uri="{FF2B5EF4-FFF2-40B4-BE49-F238E27FC236}">
                <a16:creationId xmlns:a16="http://schemas.microsoft.com/office/drawing/2014/main" id="{1EE7444A-27B2-4B60-13E4-A54830066F58}"/>
              </a:ext>
            </a:extLst>
          </p:cNvPr>
          <p:cNvSpPr>
            <a:spLocks noChangeAspect="1"/>
          </p:cNvSpPr>
          <p:nvPr/>
        </p:nvSpPr>
        <p:spPr>
          <a:xfrm>
            <a:off x="605650" y="5986842"/>
            <a:ext cx="151579" cy="360000"/>
          </a:xfrm>
          <a:prstGeom prst="chevron">
            <a:avLst>
              <a:gd name="adj" fmla="val 63228"/>
            </a:avLst>
          </a:prstGeom>
          <a:solidFill>
            <a:srgbClr val="035D3C"/>
          </a:solidFill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92180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FBCC2-898A-E21F-2323-A831430F8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nip Diagonal Corner Rectangle 9">
            <a:extLst>
              <a:ext uri="{FF2B5EF4-FFF2-40B4-BE49-F238E27FC236}">
                <a16:creationId xmlns:a16="http://schemas.microsoft.com/office/drawing/2014/main" id="{B9060449-340F-13FF-A881-51D73AA6819B}"/>
              </a:ext>
            </a:extLst>
          </p:cNvPr>
          <p:cNvSpPr/>
          <p:nvPr/>
        </p:nvSpPr>
        <p:spPr>
          <a:xfrm flipH="1">
            <a:off x="3827748" y="3717032"/>
            <a:ext cx="7704856" cy="244827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8D2AF">
              <a:alpha val="25000"/>
            </a:srgbClr>
          </a:solidFill>
          <a:ln w="12700" cap="flat" cmpd="sng" algn="ctr">
            <a:solidFill>
              <a:srgbClr val="78D2AF"/>
            </a:solidFill>
            <a:prstDash val="dash"/>
            <a:miter lim="800000"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72000" rIns="72000" bIns="72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400">
              <a:solidFill>
                <a:srgbClr val="FFFFFF"/>
              </a:solidFill>
              <a:latin typeface="Lato Black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>
              <a:solidFill>
                <a:srgbClr val="FFFFFF"/>
              </a:solidFill>
              <a:latin typeface="Lato Black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>
              <a:solidFill>
                <a:srgbClr val="FFFFFF"/>
              </a:solidFill>
              <a:latin typeface="Lato Black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>
              <a:solidFill>
                <a:srgbClr val="FFFFFF"/>
              </a:solidFill>
              <a:latin typeface="Lato Black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>
              <a:solidFill>
                <a:srgbClr val="FFFFFF"/>
              </a:solidFill>
              <a:latin typeface="Lato Black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>
              <a:solidFill>
                <a:srgbClr val="FFFFFF"/>
              </a:solidFill>
              <a:latin typeface="Lato Black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>
              <a:solidFill>
                <a:srgbClr val="FFFFFF"/>
              </a:solidFill>
              <a:latin typeface="Lato Black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>
              <a:solidFill>
                <a:srgbClr val="FFFFFF"/>
              </a:solidFill>
              <a:latin typeface="Lato Black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>
              <a:solidFill>
                <a:srgbClr val="FFFFFF"/>
              </a:solidFill>
              <a:latin typeface="Lato Black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78D2AF"/>
                </a:solidFill>
                <a:latin typeface="Lato Black"/>
              </a:rPr>
              <a:t>Commercial Layer</a:t>
            </a:r>
          </a:p>
        </p:txBody>
      </p:sp>
      <p:sp>
        <p:nvSpPr>
          <p:cNvPr id="71" name="Snip Diagonal Corner Rectangle 9">
            <a:extLst>
              <a:ext uri="{FF2B5EF4-FFF2-40B4-BE49-F238E27FC236}">
                <a16:creationId xmlns:a16="http://schemas.microsoft.com/office/drawing/2014/main" id="{2FFF0A56-E207-60CB-4187-C50AA9EFDCEF}"/>
              </a:ext>
            </a:extLst>
          </p:cNvPr>
          <p:cNvSpPr/>
          <p:nvPr/>
        </p:nvSpPr>
        <p:spPr>
          <a:xfrm flipH="1">
            <a:off x="550861" y="1596083"/>
            <a:ext cx="3096865" cy="219328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AA46">
              <a:alpha val="25000"/>
            </a:srgbClr>
          </a:solidFill>
          <a:ln w="12700" cap="flat" cmpd="sng" algn="ctr">
            <a:solidFill>
              <a:srgbClr val="FFAA46"/>
            </a:solidFill>
            <a:prstDash val="dash"/>
            <a:miter lim="800000"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72000" rIns="72000" bIns="72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400">
              <a:solidFill>
                <a:srgbClr val="FFFFFF"/>
              </a:solidFill>
              <a:latin typeface="Lato Black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>
              <a:solidFill>
                <a:srgbClr val="FFFFFF"/>
              </a:solidFill>
              <a:latin typeface="Lato Black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>
              <a:solidFill>
                <a:srgbClr val="FFFFFF"/>
              </a:solidFill>
              <a:latin typeface="Lato Black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>
              <a:solidFill>
                <a:srgbClr val="FFFFFF"/>
              </a:solidFill>
              <a:latin typeface="Lato Black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>
              <a:solidFill>
                <a:srgbClr val="FFFFFF"/>
              </a:solidFill>
              <a:latin typeface="Lato Black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>
              <a:solidFill>
                <a:srgbClr val="FFFFFF"/>
              </a:solidFill>
              <a:latin typeface="Lato Black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>
              <a:solidFill>
                <a:srgbClr val="FFFFFF"/>
              </a:solidFill>
              <a:latin typeface="Lato Black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>
              <a:solidFill>
                <a:srgbClr val="FFFFFF"/>
              </a:solidFill>
              <a:latin typeface="Lato Black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FFAA46"/>
                </a:solidFill>
                <a:latin typeface="Lato Black"/>
              </a:rPr>
              <a:t>Physical Layer</a:t>
            </a:r>
          </a:p>
        </p:txBody>
      </p:sp>
      <p:sp>
        <p:nvSpPr>
          <p:cNvPr id="70" name="Snip Diagonal Corner Rectangle 9">
            <a:extLst>
              <a:ext uri="{FF2B5EF4-FFF2-40B4-BE49-F238E27FC236}">
                <a16:creationId xmlns:a16="http://schemas.microsoft.com/office/drawing/2014/main" id="{76D09F69-6133-1A29-9BB7-8A6DCF2D371D}"/>
              </a:ext>
            </a:extLst>
          </p:cNvPr>
          <p:cNvSpPr/>
          <p:nvPr/>
        </p:nvSpPr>
        <p:spPr>
          <a:xfrm flipH="1">
            <a:off x="640936" y="4500086"/>
            <a:ext cx="2988000" cy="1269174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D14E2F">
              <a:alpha val="25000"/>
            </a:srgbClr>
          </a:solidFill>
          <a:ln w="1270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72000" rIns="72000" bIns="72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400">
              <a:solidFill>
                <a:srgbClr val="FFFFFF"/>
              </a:solidFill>
              <a:latin typeface="Lato Black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>
              <a:solidFill>
                <a:srgbClr val="FFFFFF"/>
              </a:solidFill>
              <a:latin typeface="Lato Black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>
              <a:solidFill>
                <a:srgbClr val="FFFFFF"/>
              </a:solidFill>
              <a:latin typeface="Lato Black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>
              <a:solidFill>
                <a:srgbClr val="FFFFFF"/>
              </a:solidFill>
              <a:latin typeface="Lato Black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D14E2F"/>
                </a:solidFill>
                <a:latin typeface="Lato Black"/>
              </a:rPr>
              <a:t>Aggregation Layer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0C90F1-F61D-2933-51C0-B42CD5102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3" y="476671"/>
            <a:ext cx="11089233" cy="1115591"/>
          </a:xfrm>
        </p:spPr>
        <p:txBody>
          <a:bodyPr/>
          <a:lstStyle/>
          <a:p>
            <a:r>
              <a:rPr lang="en-GB"/>
              <a:t>Systematic trading requires a forecast-driven dispatch architecture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0A9B00-073C-7FD7-E8D3-363266D2844C}"/>
              </a:ext>
            </a:extLst>
          </p:cNvPr>
          <p:cNvSpPr/>
          <p:nvPr/>
        </p:nvSpPr>
        <p:spPr>
          <a:xfrm>
            <a:off x="8508268" y="2168860"/>
            <a:ext cx="2124236" cy="504000"/>
          </a:xfrm>
          <a:prstGeom prst="rect">
            <a:avLst/>
          </a:prstGeom>
          <a:solidFill>
            <a:srgbClr val="B4B4B4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600"/>
              </a:spcAft>
            </a:pPr>
            <a:r>
              <a:rPr lang="de-DE" sz="1400">
                <a:solidFill>
                  <a:srgbClr val="000000"/>
                </a:solidFill>
                <a:latin typeface="Lato Black" panose="020F0A02020204030203" pitchFamily="34" charset="0"/>
              </a:rPr>
              <a:t>External Markets</a:t>
            </a:r>
          </a:p>
          <a:p>
            <a:pPr algn="ctr">
              <a:spcAft>
                <a:spcPts val="600"/>
              </a:spcAft>
            </a:pPr>
            <a:r>
              <a:rPr lang="de-DE" sz="1400">
                <a:solidFill>
                  <a:srgbClr val="000000"/>
                </a:solidFill>
                <a:latin typeface="Lato Black" panose="020F0A02020204030203" pitchFamily="34" charset="0"/>
              </a:rPr>
              <a:t>(EPEX, Nordpool, ...)</a:t>
            </a:r>
            <a:endParaRPr lang="en-US" sz="1400">
              <a:solidFill>
                <a:srgbClr val="000000"/>
              </a:solidFill>
              <a:latin typeface="Lato Black" panose="020F0A0202020403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DFE284-71CA-E153-1951-97C5D9EDC3D1}"/>
              </a:ext>
            </a:extLst>
          </p:cNvPr>
          <p:cNvSpPr/>
          <p:nvPr/>
        </p:nvSpPr>
        <p:spPr>
          <a:xfrm>
            <a:off x="4007768" y="4149725"/>
            <a:ext cx="1476164" cy="396000"/>
          </a:xfrm>
          <a:prstGeom prst="rect">
            <a:avLst/>
          </a:prstGeom>
          <a:solidFill>
            <a:srgbClr val="18BC7E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600"/>
              </a:spcAft>
            </a:pPr>
            <a:r>
              <a:rPr lang="de-DE" sz="1400">
                <a:solidFill>
                  <a:srgbClr val="000000"/>
                </a:solidFill>
                <a:latin typeface="Lato Black" panose="020F0A02020204030203" pitchFamily="34" charset="0"/>
              </a:rPr>
              <a:t>Database</a:t>
            </a:r>
            <a:endParaRPr lang="en-US" sz="1400">
              <a:solidFill>
                <a:srgbClr val="000000"/>
              </a:solidFill>
              <a:latin typeface="Lato Black" panose="020F0A0202020403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B0AC8A-D224-56FD-55BE-6B1321B466AD}"/>
              </a:ext>
            </a:extLst>
          </p:cNvPr>
          <p:cNvSpPr/>
          <p:nvPr/>
        </p:nvSpPr>
        <p:spPr>
          <a:xfrm>
            <a:off x="6129891" y="4149080"/>
            <a:ext cx="1440160" cy="504000"/>
          </a:xfrm>
          <a:prstGeom prst="rect">
            <a:avLst/>
          </a:prstGeom>
          <a:solidFill>
            <a:srgbClr val="78D2AF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600"/>
              </a:spcAft>
            </a:pPr>
            <a:r>
              <a:rPr lang="de-DE" sz="1400">
                <a:solidFill>
                  <a:srgbClr val="000000"/>
                </a:solidFill>
                <a:latin typeface="Lato Black" panose="020F0A02020204030203" pitchFamily="34" charset="0"/>
              </a:rPr>
              <a:t>Market Price Forecasts</a:t>
            </a:r>
            <a:endParaRPr lang="en-US" sz="1400">
              <a:solidFill>
                <a:srgbClr val="000000"/>
              </a:solidFill>
              <a:latin typeface="Lato Black" panose="020F0A0202020403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A90909-43F9-530F-F19B-4A7C26D93C91}"/>
              </a:ext>
            </a:extLst>
          </p:cNvPr>
          <p:cNvSpPr/>
          <p:nvPr/>
        </p:nvSpPr>
        <p:spPr>
          <a:xfrm>
            <a:off x="8216010" y="4149136"/>
            <a:ext cx="1152128" cy="504000"/>
          </a:xfrm>
          <a:prstGeom prst="rect">
            <a:avLst/>
          </a:prstGeom>
          <a:solidFill>
            <a:srgbClr val="78D2AF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600"/>
              </a:spcAft>
            </a:pPr>
            <a:r>
              <a:rPr lang="de-DE" sz="1400">
                <a:solidFill>
                  <a:srgbClr val="000000"/>
                </a:solidFill>
                <a:latin typeface="Lato Black" panose="020F0A02020204030203" pitchFamily="34" charset="0"/>
              </a:rPr>
              <a:t>Dispatch optimiser</a:t>
            </a:r>
            <a:endParaRPr lang="en-US" sz="1400">
              <a:solidFill>
                <a:srgbClr val="000000"/>
              </a:solidFill>
              <a:latin typeface="Lato Black" panose="020F0A0202020403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612610-BA66-952B-EFA5-3F7F9C78A103}"/>
              </a:ext>
            </a:extLst>
          </p:cNvPr>
          <p:cNvSpPr/>
          <p:nvPr/>
        </p:nvSpPr>
        <p:spPr>
          <a:xfrm>
            <a:off x="10014098" y="4151586"/>
            <a:ext cx="1368152" cy="396000"/>
          </a:xfrm>
          <a:prstGeom prst="rect">
            <a:avLst/>
          </a:prstGeom>
          <a:solidFill>
            <a:srgbClr val="18BC7E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600"/>
              </a:spcAft>
            </a:pPr>
            <a:r>
              <a:rPr lang="de-DE" sz="1400">
                <a:solidFill>
                  <a:srgbClr val="000000"/>
                </a:solidFill>
                <a:latin typeface="Lato Black" panose="020F0A02020204030203" pitchFamily="34" charset="0"/>
              </a:rPr>
              <a:t>Algo trader</a:t>
            </a:r>
            <a:endParaRPr lang="en-US" sz="1400">
              <a:solidFill>
                <a:srgbClr val="000000"/>
              </a:solidFill>
              <a:latin typeface="Lato Black" panose="020F0A0202020403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38E73C-A49C-00E1-1448-E5F441B70063}"/>
              </a:ext>
            </a:extLst>
          </p:cNvPr>
          <p:cNvSpPr/>
          <p:nvPr/>
        </p:nvSpPr>
        <p:spPr>
          <a:xfrm>
            <a:off x="6282510" y="5373216"/>
            <a:ext cx="2952328" cy="396000"/>
          </a:xfrm>
          <a:prstGeom prst="rect">
            <a:avLst/>
          </a:prstGeom>
          <a:solidFill>
            <a:srgbClr val="18BC7E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600"/>
              </a:spcAft>
            </a:pPr>
            <a:r>
              <a:rPr lang="de-DE" sz="1400">
                <a:solidFill>
                  <a:srgbClr val="000000"/>
                </a:solidFill>
                <a:latin typeface="Lato Black" panose="020F0A02020204030203" pitchFamily="34" charset="0"/>
              </a:rPr>
              <a:t>Energy Trading Risk Management</a:t>
            </a:r>
            <a:endParaRPr lang="en-US" sz="1400">
              <a:solidFill>
                <a:srgbClr val="000000"/>
              </a:solidFill>
              <a:latin typeface="Lato Black" panose="020F0A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04DEAA-8DB7-80FA-B9D6-D738F944F41F}"/>
              </a:ext>
            </a:extLst>
          </p:cNvPr>
          <p:cNvSpPr/>
          <p:nvPr/>
        </p:nvSpPr>
        <p:spPr>
          <a:xfrm>
            <a:off x="910800" y="4833156"/>
            <a:ext cx="2448272" cy="396000"/>
          </a:xfrm>
          <a:prstGeom prst="rect">
            <a:avLst/>
          </a:prstGeom>
          <a:solidFill>
            <a:srgbClr val="D14E2F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600"/>
              </a:spcAft>
            </a:pPr>
            <a:r>
              <a:rPr lang="de-DE" sz="1400">
                <a:solidFill>
                  <a:srgbClr val="000000"/>
                </a:solidFill>
                <a:latin typeface="Lato Black" panose="020F0A02020204030203" pitchFamily="34" charset="0"/>
              </a:rPr>
              <a:t>Virtual Power Plant</a:t>
            </a:r>
            <a:endParaRPr lang="en-US" sz="1400">
              <a:solidFill>
                <a:srgbClr val="000000"/>
              </a:solidFill>
              <a:latin typeface="Lato Black" panose="020F0A0202020403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3E776F-4B03-2A6C-17C1-EAE3E90D43D4}"/>
              </a:ext>
            </a:extLst>
          </p:cNvPr>
          <p:cNvSpPr/>
          <p:nvPr/>
        </p:nvSpPr>
        <p:spPr>
          <a:xfrm>
            <a:off x="911424" y="2852936"/>
            <a:ext cx="2448272" cy="396000"/>
          </a:xfrm>
          <a:prstGeom prst="rect">
            <a:avLst/>
          </a:prstGeom>
          <a:solidFill>
            <a:srgbClr val="FFCB6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600"/>
              </a:spcAft>
            </a:pPr>
            <a:r>
              <a:rPr lang="de-DE" sz="1400">
                <a:solidFill>
                  <a:srgbClr val="000000"/>
                </a:solidFill>
                <a:latin typeface="Lato Black" panose="020F0A02020204030203" pitchFamily="34" charset="0"/>
              </a:rPr>
              <a:t>Energy Management System</a:t>
            </a:r>
            <a:endParaRPr lang="en-US" sz="1400">
              <a:solidFill>
                <a:srgbClr val="000000"/>
              </a:solidFill>
              <a:latin typeface="Lato Black" panose="020F0A0202020403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9F67EB-4E40-58D6-C317-FE906C49A606}"/>
              </a:ext>
            </a:extLst>
          </p:cNvPr>
          <p:cNvSpPr/>
          <p:nvPr/>
        </p:nvSpPr>
        <p:spPr>
          <a:xfrm>
            <a:off x="803500" y="1772816"/>
            <a:ext cx="792088" cy="396044"/>
          </a:xfrm>
          <a:prstGeom prst="rect">
            <a:avLst/>
          </a:prstGeom>
          <a:solidFill>
            <a:srgbClr val="FFCB6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600"/>
              </a:spcAft>
            </a:pPr>
            <a:r>
              <a:rPr lang="de-DE" sz="1200">
                <a:solidFill>
                  <a:srgbClr val="000000"/>
                </a:solidFill>
                <a:latin typeface="Lato Black" panose="020F0A02020204030203" pitchFamily="34" charset="0"/>
              </a:rPr>
              <a:t>BESS 1</a:t>
            </a:r>
            <a:endParaRPr lang="en-US" sz="1200">
              <a:solidFill>
                <a:srgbClr val="000000"/>
              </a:solidFill>
              <a:latin typeface="Lato Black" panose="020F0A0202020403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E6E0B7-7920-F462-ADBA-2EE5A56E063C}"/>
              </a:ext>
            </a:extLst>
          </p:cNvPr>
          <p:cNvSpPr/>
          <p:nvPr/>
        </p:nvSpPr>
        <p:spPr>
          <a:xfrm>
            <a:off x="1739648" y="1772860"/>
            <a:ext cx="792000" cy="396000"/>
          </a:xfrm>
          <a:prstGeom prst="rect">
            <a:avLst/>
          </a:prstGeom>
          <a:solidFill>
            <a:srgbClr val="FFCB6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600"/>
              </a:spcAft>
            </a:pPr>
            <a:r>
              <a:rPr lang="de-DE" sz="1200">
                <a:solidFill>
                  <a:srgbClr val="000000"/>
                </a:solidFill>
                <a:latin typeface="Lato Black" panose="020F0A02020204030203" pitchFamily="34" charset="0"/>
              </a:rPr>
              <a:t>BESS ...</a:t>
            </a:r>
            <a:endParaRPr lang="en-US" sz="1200">
              <a:solidFill>
                <a:srgbClr val="000000"/>
              </a:solidFill>
              <a:latin typeface="Lato Black" panose="020F0A0202020403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530470-7A40-EE80-43C5-3368E5A1E1D0}"/>
              </a:ext>
            </a:extLst>
          </p:cNvPr>
          <p:cNvSpPr/>
          <p:nvPr/>
        </p:nvSpPr>
        <p:spPr>
          <a:xfrm>
            <a:off x="2675708" y="1772816"/>
            <a:ext cx="792000" cy="396000"/>
          </a:xfrm>
          <a:prstGeom prst="rect">
            <a:avLst/>
          </a:prstGeom>
          <a:solidFill>
            <a:srgbClr val="FFCB6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600"/>
              </a:spcAft>
            </a:pPr>
            <a:r>
              <a:rPr lang="de-DE" sz="1200">
                <a:solidFill>
                  <a:srgbClr val="000000"/>
                </a:solidFill>
                <a:latin typeface="Lato Black" panose="020F0A02020204030203" pitchFamily="34" charset="0"/>
              </a:rPr>
              <a:t>BESS N</a:t>
            </a:r>
            <a:endParaRPr lang="en-US" sz="1200">
              <a:solidFill>
                <a:srgbClr val="000000"/>
              </a:solidFill>
              <a:latin typeface="Lato Black" panose="020F0A0202020403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FFE36C-E454-F31F-9FC0-046F1EC5E630}"/>
              </a:ext>
            </a:extLst>
          </p:cNvPr>
          <p:cNvSpPr/>
          <p:nvPr/>
        </p:nvSpPr>
        <p:spPr>
          <a:xfrm>
            <a:off x="4367808" y="2168860"/>
            <a:ext cx="2448272" cy="576000"/>
          </a:xfrm>
          <a:prstGeom prst="rect">
            <a:avLst/>
          </a:prstGeom>
          <a:solidFill>
            <a:srgbClr val="B4B4B4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600"/>
              </a:spcAft>
            </a:pPr>
            <a:r>
              <a:rPr lang="de-DE" sz="1400">
                <a:solidFill>
                  <a:srgbClr val="000000"/>
                </a:solidFill>
                <a:latin typeface="Lato Black" panose="020F0A02020204030203" pitchFamily="34" charset="0"/>
              </a:rPr>
              <a:t>External Providers</a:t>
            </a:r>
          </a:p>
          <a:p>
            <a:pPr algn="ctr">
              <a:spcAft>
                <a:spcPts val="600"/>
              </a:spcAft>
            </a:pPr>
            <a:r>
              <a:rPr lang="de-DE" sz="1400">
                <a:solidFill>
                  <a:srgbClr val="000000"/>
                </a:solidFill>
                <a:latin typeface="Lato Black" panose="020F0A02020204030203" pitchFamily="34" charset="0"/>
              </a:rPr>
              <a:t>(Meteomatics, DWD, ICE, ...)</a:t>
            </a:r>
            <a:endParaRPr lang="en-US" sz="1400">
              <a:solidFill>
                <a:srgbClr val="000000"/>
              </a:solidFill>
              <a:latin typeface="Lato Black" panose="020F0A02020204030203" pitchFamily="34" charset="0"/>
            </a:endParaRP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E3F6C72B-526A-E3BF-0906-8CE3758D1B22}"/>
              </a:ext>
            </a:extLst>
          </p:cNvPr>
          <p:cNvCxnSpPr>
            <a:cxnSpLocks/>
            <a:stCxn id="11" idx="2"/>
            <a:endCxn id="10" idx="0"/>
          </p:cNvCxnSpPr>
          <p:nvPr/>
        </p:nvCxnSpPr>
        <p:spPr>
          <a:xfrm rot="16200000" flipH="1">
            <a:off x="1325514" y="2042890"/>
            <a:ext cx="684076" cy="936016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C7E1B87B-541B-5EF2-D633-74064A974FD4}"/>
              </a:ext>
            </a:extLst>
          </p:cNvPr>
          <p:cNvCxnSpPr>
            <a:cxnSpLocks/>
            <a:stCxn id="13" idx="2"/>
            <a:endCxn id="10" idx="0"/>
          </p:cNvCxnSpPr>
          <p:nvPr/>
        </p:nvCxnSpPr>
        <p:spPr>
          <a:xfrm rot="5400000">
            <a:off x="2261574" y="2042802"/>
            <a:ext cx="684120" cy="936148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9F3FC615-6234-97A0-4631-1427C241A132}"/>
              </a:ext>
            </a:extLst>
          </p:cNvPr>
          <p:cNvCxnSpPr>
            <a:cxnSpLocks/>
            <a:stCxn id="12" idx="2"/>
            <a:endCxn id="10" idx="0"/>
          </p:cNvCxnSpPr>
          <p:nvPr/>
        </p:nvCxnSpPr>
        <p:spPr>
          <a:xfrm rot="5400000">
            <a:off x="1793566" y="2510854"/>
            <a:ext cx="684076" cy="88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5022CCAD-38D9-4768-749A-6E91519562CC}"/>
              </a:ext>
            </a:extLst>
          </p:cNvPr>
          <p:cNvCxnSpPr>
            <a:cxnSpLocks/>
            <a:stCxn id="9" idx="0"/>
            <a:endCxn id="10" idx="2"/>
          </p:cNvCxnSpPr>
          <p:nvPr/>
        </p:nvCxnSpPr>
        <p:spPr>
          <a:xfrm rot="5400000" flipH="1" flipV="1">
            <a:off x="1343138" y="4040734"/>
            <a:ext cx="1584220" cy="624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FCE6B0A0-2CAE-F914-DBAE-83738140E49F}"/>
              </a:ext>
            </a:extLst>
          </p:cNvPr>
          <p:cNvCxnSpPr>
            <a:cxnSpLocks/>
            <a:stCxn id="4" idx="1"/>
            <a:endCxn id="10" idx="3"/>
          </p:cNvCxnSpPr>
          <p:nvPr/>
        </p:nvCxnSpPr>
        <p:spPr>
          <a:xfrm rot="10800000">
            <a:off x="3359696" y="3050937"/>
            <a:ext cx="648072" cy="1296789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BC71E380-CAA8-AA93-602E-79E0AEE4CBA1}"/>
              </a:ext>
            </a:extLst>
          </p:cNvPr>
          <p:cNvCxnSpPr>
            <a:cxnSpLocks/>
            <a:stCxn id="8" idx="1"/>
            <a:endCxn id="9" idx="2"/>
          </p:cNvCxnSpPr>
          <p:nvPr/>
        </p:nvCxnSpPr>
        <p:spPr>
          <a:xfrm rot="10800000">
            <a:off x="2134936" y="5229156"/>
            <a:ext cx="4147574" cy="342060"/>
          </a:xfrm>
          <a:prstGeom prst="bentConnector2">
            <a:avLst/>
          </a:prstGeom>
          <a:ln w="127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57B063ED-3791-71BD-7DA6-A4F12E883BEB}"/>
              </a:ext>
            </a:extLst>
          </p:cNvPr>
          <p:cNvCxnSpPr>
            <a:cxnSpLocks/>
            <a:stCxn id="4" idx="0"/>
            <a:endCxn id="3" idx="2"/>
          </p:cNvCxnSpPr>
          <p:nvPr/>
        </p:nvCxnSpPr>
        <p:spPr>
          <a:xfrm rot="5400000" flipH="1" flipV="1">
            <a:off x="6419686" y="999025"/>
            <a:ext cx="1476865" cy="4824536"/>
          </a:xfrm>
          <a:prstGeom prst="bentConnector3">
            <a:avLst>
              <a:gd name="adj1" fmla="val 42261"/>
            </a:avLst>
          </a:prstGeom>
          <a:ln w="127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50831837-5031-D971-AD92-3542071FBA15}"/>
              </a:ext>
            </a:extLst>
          </p:cNvPr>
          <p:cNvCxnSpPr>
            <a:cxnSpLocks/>
            <a:stCxn id="5" idx="1"/>
            <a:endCxn id="4" idx="3"/>
          </p:cNvCxnSpPr>
          <p:nvPr/>
        </p:nvCxnSpPr>
        <p:spPr>
          <a:xfrm rot="10800000">
            <a:off x="5483933" y="4347726"/>
            <a:ext cx="645959" cy="53355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919FE40D-0950-DB56-835D-ECE4688B4BFA}"/>
              </a:ext>
            </a:extLst>
          </p:cNvPr>
          <p:cNvCxnSpPr>
            <a:cxnSpLocks/>
            <a:stCxn id="6" idx="1"/>
            <a:endCxn id="5" idx="3"/>
          </p:cNvCxnSpPr>
          <p:nvPr/>
        </p:nvCxnSpPr>
        <p:spPr>
          <a:xfrm rot="10800000">
            <a:off x="7570052" y="4401080"/>
            <a:ext cx="645959" cy="56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2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8233DC25-579F-CEBF-F323-B058FD0B015D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9368138" y="4349586"/>
            <a:ext cx="645960" cy="51550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3E2DF116-AE99-E711-085C-00B4F51D1024}"/>
              </a:ext>
            </a:extLst>
          </p:cNvPr>
          <p:cNvCxnSpPr>
            <a:cxnSpLocks/>
            <a:endCxn id="7" idx="0"/>
          </p:cNvCxnSpPr>
          <p:nvPr/>
        </p:nvCxnSpPr>
        <p:spPr>
          <a:xfrm rot="16200000" flipH="1">
            <a:off x="9511958" y="2965370"/>
            <a:ext cx="1478670" cy="893762"/>
          </a:xfrm>
          <a:prstGeom prst="bentConnector3">
            <a:avLst>
              <a:gd name="adj1" fmla="val 44524"/>
            </a:avLst>
          </a:prstGeom>
          <a:ln w="127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860F3A6B-C034-D103-9960-DA257E645658}"/>
              </a:ext>
            </a:extLst>
          </p:cNvPr>
          <p:cNvCxnSpPr>
            <a:cxnSpLocks/>
            <a:stCxn id="14" idx="2"/>
          </p:cNvCxnSpPr>
          <p:nvPr/>
        </p:nvCxnSpPr>
        <p:spPr>
          <a:xfrm rot="5400000">
            <a:off x="4367455" y="2925235"/>
            <a:ext cx="1404865" cy="1044114"/>
          </a:xfrm>
          <a:prstGeom prst="bentConnector3">
            <a:avLst>
              <a:gd name="adj1" fmla="val 43802"/>
            </a:avLst>
          </a:prstGeom>
          <a:ln w="127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or: Elbow 66">
            <a:extLst>
              <a:ext uri="{FF2B5EF4-FFF2-40B4-BE49-F238E27FC236}">
                <a16:creationId xmlns:a16="http://schemas.microsoft.com/office/drawing/2014/main" id="{9BE8E837-A4D6-38B4-2266-8EC84F4E10A2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 rot="5400000">
            <a:off x="7915334" y="4496476"/>
            <a:ext cx="720080" cy="1033400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Snip Diagonal Corner Rectangle 9">
            <a:extLst>
              <a:ext uri="{FF2B5EF4-FFF2-40B4-BE49-F238E27FC236}">
                <a16:creationId xmlns:a16="http://schemas.microsoft.com/office/drawing/2014/main" id="{0F1AFDA6-1656-6008-6940-4185123A2C00}"/>
              </a:ext>
            </a:extLst>
          </p:cNvPr>
          <p:cNvSpPr/>
          <p:nvPr/>
        </p:nvSpPr>
        <p:spPr>
          <a:xfrm flipH="1">
            <a:off x="4151784" y="1736812"/>
            <a:ext cx="6912768" cy="1484665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B4B4B4">
              <a:alpha val="25000"/>
            </a:srgbClr>
          </a:solidFill>
          <a:ln w="12700" cap="flat" cmpd="sng" algn="ctr">
            <a:solidFill>
              <a:srgbClr val="B4B4B4"/>
            </a:solidFill>
            <a:prstDash val="dash"/>
            <a:miter lim="800000"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72000" rIns="72000" bIns="72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400">
              <a:solidFill>
                <a:srgbClr val="FFFFFF"/>
              </a:solidFill>
              <a:latin typeface="Lato Black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>
              <a:solidFill>
                <a:srgbClr val="FFFFFF"/>
              </a:solidFill>
              <a:latin typeface="Lato Black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>
              <a:solidFill>
                <a:srgbClr val="FFFFFF"/>
              </a:solidFill>
              <a:latin typeface="Lato Black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>
              <a:solidFill>
                <a:srgbClr val="FFFFFF"/>
              </a:solidFill>
              <a:latin typeface="Lato Black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>
              <a:solidFill>
                <a:srgbClr val="FFFFFF"/>
              </a:solidFill>
              <a:latin typeface="Lato Black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B4B4B4"/>
                </a:solidFill>
                <a:latin typeface="Lato Black"/>
              </a:rPr>
              <a:t>External Layer</a:t>
            </a:r>
          </a:p>
        </p:txBody>
      </p:sp>
      <p:cxnSp>
        <p:nvCxnSpPr>
          <p:cNvPr id="75" name="Connector: Elbow 74">
            <a:extLst>
              <a:ext uri="{FF2B5EF4-FFF2-40B4-BE49-F238E27FC236}">
                <a16:creationId xmlns:a16="http://schemas.microsoft.com/office/drawing/2014/main" id="{5CEBFAD3-8C0F-C1CF-9862-F438F072C182}"/>
              </a:ext>
            </a:extLst>
          </p:cNvPr>
          <p:cNvCxnSpPr>
            <a:cxnSpLocks/>
            <a:endCxn id="9" idx="3"/>
          </p:cNvCxnSpPr>
          <p:nvPr/>
        </p:nvCxnSpPr>
        <p:spPr>
          <a:xfrm rot="10800000" flipV="1">
            <a:off x="3359072" y="4473116"/>
            <a:ext cx="648696" cy="558040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2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3472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512961-4C95-1C84-C72D-A35F91A578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03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255072B-7CAD-48F9-9E54-FC8730AED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Price forecasting for market participation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8286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E9AC8-8E96-3F2A-ABBC-B88FEE039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30655-687E-7B53-BAD3-219DA83AF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Day ahead price formation is derived from the merit order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805F74-82D9-2020-C57F-60E6CBF8D1CF}"/>
              </a:ext>
            </a:extLst>
          </p:cNvPr>
          <p:cNvSpPr txBox="1"/>
          <p:nvPr/>
        </p:nvSpPr>
        <p:spPr>
          <a:xfrm>
            <a:off x="551384" y="6104331"/>
            <a:ext cx="6096000" cy="276999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r>
              <a:rPr lang="de-DE" sz="1200"/>
              <a:t>Data Source: EWI Merit Order Tool 2025</a:t>
            </a:r>
            <a:endParaRPr lang="en-US" sz="1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A95B94-2BCA-871B-AEDB-2F0E6A280E86}"/>
              </a:ext>
            </a:extLst>
          </p:cNvPr>
          <p:cNvSpPr txBox="1"/>
          <p:nvPr/>
        </p:nvSpPr>
        <p:spPr>
          <a:xfrm>
            <a:off x="7104111" y="2386625"/>
            <a:ext cx="4536505" cy="3416320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Clr>
                <a:srgbClr val="B4B4B4"/>
              </a:buClr>
              <a:buSzPct val="100000"/>
            </a:pPr>
            <a:r>
              <a:rPr lang="en-GB" sz="1400">
                <a:solidFill>
                  <a:srgbClr val="000000"/>
                </a:solidFill>
              </a:rPr>
              <a:t>All generation units submit bids based on their </a:t>
            </a:r>
            <a:r>
              <a:rPr lang="en-GB" sz="1400">
                <a:solidFill>
                  <a:srgbClr val="000000"/>
                </a:solidFill>
                <a:latin typeface="Lato Black" panose="020F0A02020204030203" pitchFamily="34" charset="0"/>
              </a:rPr>
              <a:t>short-run marginal cost</a:t>
            </a:r>
            <a:r>
              <a:rPr lang="en-GB" sz="1400">
                <a:solidFill>
                  <a:srgbClr val="000000"/>
                </a:solidFill>
              </a:rPr>
              <a:t> (fuel, CO₂, variable operations &amp; maintenance)</a:t>
            </a:r>
          </a:p>
          <a:p>
            <a:pPr>
              <a:spcAft>
                <a:spcPts val="600"/>
              </a:spcAft>
              <a:buClr>
                <a:srgbClr val="B4B4B4"/>
              </a:buClr>
              <a:buSzPct val="100000"/>
            </a:pPr>
            <a:endParaRPr lang="en-GB" sz="140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  <a:buClr>
                <a:srgbClr val="B4B4B4"/>
              </a:buClr>
              <a:buSzPct val="100000"/>
            </a:pPr>
            <a:endParaRPr lang="en-GB" sz="140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  <a:buClr>
                <a:srgbClr val="B4B4B4"/>
              </a:buClr>
              <a:buSzPct val="100000"/>
            </a:pPr>
            <a:endParaRPr lang="en-GB" sz="140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  <a:buClr>
                <a:srgbClr val="B4B4B4"/>
              </a:buClr>
              <a:buSzPct val="100000"/>
            </a:pPr>
            <a:r>
              <a:rPr lang="en-GB" sz="1400">
                <a:solidFill>
                  <a:srgbClr val="000000"/>
                </a:solidFill>
              </a:rPr>
              <a:t>Renewables bid at </a:t>
            </a:r>
            <a:r>
              <a:rPr lang="en-GB" sz="1400">
                <a:solidFill>
                  <a:srgbClr val="000000"/>
                </a:solidFill>
                <a:latin typeface="Lato Black" panose="020F0A02020204030203" pitchFamily="34" charset="0"/>
              </a:rPr>
              <a:t>near-zero marginal </a:t>
            </a:r>
            <a:r>
              <a:rPr lang="en-GB" sz="1400">
                <a:solidFill>
                  <a:srgbClr val="000000"/>
                </a:solidFill>
              </a:rPr>
              <a:t>cost due to zero fuel costs</a:t>
            </a:r>
          </a:p>
          <a:p>
            <a:pPr>
              <a:spcAft>
                <a:spcPts val="600"/>
              </a:spcAft>
              <a:buClr>
                <a:srgbClr val="B4B4B4"/>
              </a:buClr>
              <a:buSzPct val="100000"/>
            </a:pPr>
            <a:endParaRPr lang="en-GB" sz="140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  <a:buClr>
                <a:srgbClr val="B4B4B4"/>
              </a:buClr>
              <a:buSzPct val="100000"/>
            </a:pPr>
            <a:endParaRPr lang="en-GB" sz="140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  <a:buClr>
                <a:srgbClr val="B4B4B4"/>
              </a:buClr>
              <a:buSzPct val="100000"/>
            </a:pPr>
            <a:endParaRPr lang="en-GB" sz="140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  <a:buClr>
                <a:srgbClr val="B4B4B4"/>
              </a:buClr>
              <a:buSzPct val="100000"/>
            </a:pPr>
            <a:r>
              <a:rPr lang="en-GB" sz="1400">
                <a:solidFill>
                  <a:srgbClr val="000000"/>
                </a:solidFill>
              </a:rPr>
              <a:t>The </a:t>
            </a:r>
            <a:r>
              <a:rPr lang="en-GB" sz="1400">
                <a:solidFill>
                  <a:srgbClr val="000000"/>
                </a:solidFill>
                <a:latin typeface="Lato Black" panose="020F0A02020204030203" pitchFamily="34" charset="0"/>
              </a:rPr>
              <a:t>market clearing price </a:t>
            </a:r>
            <a:r>
              <a:rPr lang="en-GB" sz="1400">
                <a:solidFill>
                  <a:srgbClr val="000000"/>
                </a:solidFill>
              </a:rPr>
              <a:t>is set by the marginal cost of the last unit needed to meet demand</a:t>
            </a:r>
            <a:endParaRPr lang="en-US" sz="1400" err="1">
              <a:solidFill>
                <a:srgbClr val="000000"/>
              </a:solidFill>
            </a:endParaRPr>
          </a:p>
        </p:txBody>
      </p:sp>
      <p:grpSp>
        <p:nvGrpSpPr>
          <p:cNvPr id="12" name="easyIcon">
            <a:extLst>
              <a:ext uri="{FF2B5EF4-FFF2-40B4-BE49-F238E27FC236}">
                <a16:creationId xmlns:a16="http://schemas.microsoft.com/office/drawing/2014/main" id="{F607BF5F-5928-B778-A8D1-DA139A73B7C8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312024" y="2456892"/>
            <a:ext cx="540000" cy="540000"/>
            <a:chOff x="10672416" y="4161740"/>
            <a:chExt cx="864002" cy="864002"/>
          </a:xfrm>
        </p:grpSpPr>
        <p:sp>
          <p:nvSpPr>
            <p:cNvPr id="13" name="Background">
              <a:extLst>
                <a:ext uri="{FF2B5EF4-FFF2-40B4-BE49-F238E27FC236}">
                  <a16:creationId xmlns:a16="http://schemas.microsoft.com/office/drawing/2014/main" id="{DE6F9499-BE2A-922C-5044-8DA44F128EE0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0672416" y="4161740"/>
              <a:ext cx="864002" cy="864002"/>
            </a:xfrm>
            <a:prstGeom prst="ellipse">
              <a:avLst/>
            </a:prstGeom>
            <a:noFill/>
            <a:ln w="12700" cap="flat" cmpd="sng" algn="ctr">
              <a:solidFill>
                <a:srgbClr val="035D3C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CAFB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sz="1600" err="1">
                <a:solidFill>
                  <a:srgbClr val="FFFFFF"/>
                </a:solidFill>
              </a:endParaRPr>
            </a:p>
          </p:txBody>
        </p:sp>
        <p:pic>
          <p:nvPicPr>
            <p:cNvPr id="14" name="Vector">
              <a:extLst>
                <a:ext uri="{FF2B5EF4-FFF2-40B4-BE49-F238E27FC236}">
                  <a16:creationId xmlns:a16="http://schemas.microsoft.com/office/drawing/2014/main" id="{98784715-8B87-FCD4-7465-319BF72E3B73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816243" y="4305567"/>
              <a:ext cx="576342" cy="576342"/>
            </a:xfrm>
            <a:prstGeom prst="rect">
              <a:avLst/>
            </a:prstGeom>
          </p:spPr>
        </p:pic>
      </p:grpSp>
      <p:grpSp>
        <p:nvGrpSpPr>
          <p:cNvPr id="15" name="easyIcon">
            <a:extLst>
              <a:ext uri="{FF2B5EF4-FFF2-40B4-BE49-F238E27FC236}">
                <a16:creationId xmlns:a16="http://schemas.microsoft.com/office/drawing/2014/main" id="{B296C8AC-9E31-20B8-23C1-175163243CD1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6312024" y="3897052"/>
            <a:ext cx="540000" cy="540000"/>
            <a:chOff x="7792253" y="5331610"/>
            <a:chExt cx="863999" cy="864002"/>
          </a:xfrm>
        </p:grpSpPr>
        <p:sp>
          <p:nvSpPr>
            <p:cNvPr id="16" name="Background">
              <a:extLst>
                <a:ext uri="{FF2B5EF4-FFF2-40B4-BE49-F238E27FC236}">
                  <a16:creationId xmlns:a16="http://schemas.microsoft.com/office/drawing/2014/main" id="{CF402D0D-EB43-8385-0CDC-601FDC1711F9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7792253" y="5331610"/>
              <a:ext cx="863999" cy="864002"/>
            </a:xfrm>
            <a:prstGeom prst="ellipse">
              <a:avLst/>
            </a:prstGeom>
            <a:noFill/>
            <a:ln w="12700" cap="flat" cmpd="sng" algn="ctr">
              <a:solidFill>
                <a:srgbClr val="035D3C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CAFB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sz="1600" err="1">
                <a:solidFill>
                  <a:srgbClr val="FFFFFF"/>
                </a:solidFill>
              </a:endParaRPr>
            </a:p>
          </p:txBody>
        </p:sp>
        <p:pic>
          <p:nvPicPr>
            <p:cNvPr id="17" name="Vector">
              <a:extLst>
                <a:ext uri="{FF2B5EF4-FFF2-40B4-BE49-F238E27FC236}">
                  <a16:creationId xmlns:a16="http://schemas.microsoft.com/office/drawing/2014/main" id="{BA6ADE09-B0BF-C787-A6E5-03F98BAE75A5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936251" y="5475610"/>
              <a:ext cx="576001" cy="576001"/>
            </a:xfrm>
            <a:prstGeom prst="rect">
              <a:avLst/>
            </a:prstGeom>
          </p:spPr>
        </p:pic>
      </p:grpSp>
      <p:grpSp>
        <p:nvGrpSpPr>
          <p:cNvPr id="18" name="easyIcon">
            <a:extLst>
              <a:ext uri="{FF2B5EF4-FFF2-40B4-BE49-F238E27FC236}">
                <a16:creationId xmlns:a16="http://schemas.microsoft.com/office/drawing/2014/main" id="{FEA9656E-E025-1BBF-BCCD-3606EBCC6A70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6312024" y="5301208"/>
            <a:ext cx="540000" cy="540000"/>
            <a:chOff x="2137172" y="1675535"/>
            <a:chExt cx="863999" cy="863999"/>
          </a:xfrm>
        </p:grpSpPr>
        <p:sp>
          <p:nvSpPr>
            <p:cNvPr id="19" name="Background">
              <a:extLst>
                <a:ext uri="{FF2B5EF4-FFF2-40B4-BE49-F238E27FC236}">
                  <a16:creationId xmlns:a16="http://schemas.microsoft.com/office/drawing/2014/main" id="{59343BDB-2707-9330-36B3-EAA730AFCBC9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137172" y="1675535"/>
              <a:ext cx="863999" cy="863999"/>
            </a:xfrm>
            <a:prstGeom prst="ellipse">
              <a:avLst/>
            </a:prstGeom>
            <a:noFill/>
            <a:ln w="12700" cap="flat" cmpd="sng" algn="ctr">
              <a:solidFill>
                <a:srgbClr val="035D3C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CAFB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sz="1600" err="1">
                <a:solidFill>
                  <a:srgbClr val="FFFFFF"/>
                </a:solidFill>
              </a:endParaRPr>
            </a:p>
          </p:txBody>
        </p:sp>
        <p:pic>
          <p:nvPicPr>
            <p:cNvPr id="20" name="Vector">
              <a:extLst>
                <a:ext uri="{FF2B5EF4-FFF2-40B4-BE49-F238E27FC236}">
                  <a16:creationId xmlns:a16="http://schemas.microsoft.com/office/drawing/2014/main" id="{338F354F-F542-9847-7C73-3AB64F1DF58C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281176" y="1819539"/>
              <a:ext cx="576001" cy="576001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41CE6A9F-F4AC-37EB-89B5-4B4EC1109A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5" y="1592797"/>
            <a:ext cx="5218187" cy="450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09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A657E-EED9-5931-EF89-12E3A07C0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E899F5-C294-BEE5-4F04-6BF5F97727DA}"/>
              </a:ext>
            </a:extLst>
          </p:cNvPr>
          <p:cNvSpPr/>
          <p:nvPr/>
        </p:nvSpPr>
        <p:spPr>
          <a:xfrm>
            <a:off x="550863" y="1592261"/>
            <a:ext cx="3384896" cy="4789067"/>
          </a:xfrm>
          <a:prstGeom prst="rect">
            <a:avLst/>
          </a:prstGeom>
          <a:solidFill>
            <a:srgbClr val="F3F3F3"/>
          </a:solidFill>
          <a:ln w="12700">
            <a:solidFill>
              <a:srgbClr val="F3F3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600"/>
              </a:spcAft>
            </a:pPr>
            <a:endParaRPr lang="en-US" err="1">
              <a:solidFill>
                <a:srgbClr val="000000"/>
              </a:solidFill>
              <a:latin typeface="Lato Black" panose="020F0A02020204030203" pitchFamily="34" charset="0"/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9E4D9E6E-8718-94F1-1468-949E2D717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3" y="476672"/>
            <a:ext cx="11089233" cy="468052"/>
          </a:xfrm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About Me</a:t>
            </a:r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898C6D01-32DF-B7D5-FE4B-E7FEAE08307E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51385" y="3369765"/>
            <a:ext cx="3384373" cy="2708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lang="de-DE"/>
            </a:defPPr>
            <a:lvl1pPr indent="0" algn="ctr" defTabSz="1008025" fontAlgn="ctr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b="1" i="0" spc="0" baseline="0">
                <a:solidFill>
                  <a:srgbClr val="000000"/>
                </a:solidFill>
                <a:latin typeface="+mj-lt"/>
                <a:cs typeface="Segoe UI" panose="020B0502040204020203" pitchFamily="34" charset="0"/>
              </a:defRPr>
            </a:lvl1pPr>
            <a:lvl2pPr marL="0" indent="0" defTabSz="1008025" font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0" spc="0" baseline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0" indent="0" defTabSz="1008025" fontAlgn="ctr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ClrTx/>
              <a:buSzPct val="130000"/>
              <a:buFontTx/>
              <a:buNone/>
              <a:defRPr sz="1000" b="1" spc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0" indent="0" defTabSz="1008025" fontAlgn="ctr">
              <a:lnSpc>
                <a:spcPct val="120000"/>
              </a:lnSpc>
              <a:spcBef>
                <a:spcPts val="400"/>
              </a:spcBef>
              <a:spcAft>
                <a:spcPts val="2400"/>
              </a:spcAft>
              <a:buFontTx/>
              <a:buNone/>
              <a:defRPr sz="1000" spc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0" indent="0" defTabSz="1008025" fontAlgn="ctr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FontTx/>
              <a:buNone/>
              <a:defRPr sz="1000" spc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1080000" indent="-180000" defTabSz="10080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b="0" cap="none" spc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marL="1260000" indent="-180000" defTabSz="10080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200" b="0" i="0" cap="none" spc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7pPr>
            <a:lvl8pPr marL="1440000" marR="0" indent="-180000" defTabSz="1008025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 i="0" cap="none" spc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8pPr>
            <a:lvl9pPr marL="1620000" indent="-180000" defTabSz="10080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200" b="0" i="0" spc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r>
              <a:rPr lang="en-US" sz="1600"/>
              <a:t>Profile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CCEB47E3-6B5C-39AB-DEC4-19B30D90564B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50863" y="3677379"/>
            <a:ext cx="3384373" cy="1308050"/>
          </a:xfrm>
          <a:prstGeom prst="rect">
            <a:avLst/>
          </a:prstGeom>
        </p:spPr>
        <p:txBody>
          <a:bodyPr vert="horz" wrap="square" lIns="72000" tIns="0" rIns="72000" bIns="0" rtlCol="0">
            <a:sp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Tx/>
              <a:buNone/>
            </a:lvl1pPr>
            <a:lvl2pPr marL="216000" lvl="1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600"/>
            </a:lvl2pPr>
            <a:lvl3pPr marL="432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400"/>
            </a:lvl3pPr>
            <a:lvl4pPr marL="648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400"/>
            </a:lvl4pPr>
            <a:lvl5pPr marL="864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4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1"/>
            <a:endParaRPr lang="en-GB" sz="1400"/>
          </a:p>
          <a:p>
            <a:pPr lvl="1"/>
            <a:r>
              <a:rPr lang="en-GB" sz="1400" err="1"/>
              <a:t>M.Sci</a:t>
            </a:r>
            <a:r>
              <a:rPr lang="en-GB" sz="1400"/>
              <a:t> Chemical Physics</a:t>
            </a:r>
          </a:p>
          <a:p>
            <a:pPr lvl="1"/>
            <a:endParaRPr lang="en-GB" sz="1400"/>
          </a:p>
          <a:p>
            <a:pPr lvl="1"/>
            <a:r>
              <a:rPr lang="en-GB" sz="1400"/>
              <a:t>Professional experience as an energy quant developer and chemical physicist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77CAF094-BE8C-B8D2-0512-70E1EDB8A7D0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3929900" y="3398983"/>
            <a:ext cx="4326343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indent="0" algn="ctr" defTabSz="1008025" fontAlgn="base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defRPr b="1" i="0" spc="0" baseline="0">
                <a:solidFill>
                  <a:srgbClr val="000000"/>
                </a:solidFill>
                <a:latin typeface="+mj-lt"/>
                <a:cs typeface="Segoe UI" panose="020B0502040204020203" pitchFamily="34" charset="0"/>
              </a:defRPr>
            </a:lvl1pPr>
            <a:lvl2pPr marL="0" indent="0" defTabSz="1008025" font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0" spc="0" baseline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0" indent="0" defTabSz="1008025" fontAlgn="ctr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ClrTx/>
              <a:buSzPct val="130000"/>
              <a:buFontTx/>
              <a:buNone/>
              <a:defRPr sz="1000" b="1" spc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0" indent="0" defTabSz="1008025" fontAlgn="ctr">
              <a:lnSpc>
                <a:spcPct val="120000"/>
              </a:lnSpc>
              <a:spcBef>
                <a:spcPts val="400"/>
              </a:spcBef>
              <a:spcAft>
                <a:spcPts val="2400"/>
              </a:spcAft>
              <a:buFontTx/>
              <a:buNone/>
              <a:defRPr sz="1000" spc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0" indent="0" defTabSz="1008025" fontAlgn="ctr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FontTx/>
              <a:buNone/>
              <a:defRPr sz="1000" spc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1080000" indent="-180000" defTabSz="10080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b="0" cap="none" spc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marL="1260000" indent="-180000" defTabSz="10080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200" b="0" i="0" cap="none" spc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7pPr>
            <a:lvl8pPr marL="1440000" marR="0" indent="-180000" defTabSz="1008025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 i="0" cap="none" spc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8pPr>
            <a:lvl9pPr marL="1620000" indent="-180000" defTabSz="10080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200" b="0" i="0" spc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r>
              <a:rPr lang="en-US" sz="1600"/>
              <a:t>  </a:t>
            </a:r>
            <a:r>
              <a:rPr lang="en-US" sz="1600" b="0"/>
              <a:t>Selected Projects / Industry Expertise</a:t>
            </a:r>
            <a:endParaRPr lang="en-US" sz="1400" b="0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00DBE140-3C0F-3E1B-0893-1443AA52AF2E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35379" y="3805450"/>
            <a:ext cx="5017625" cy="2031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Tx/>
              <a:buNone/>
            </a:lvl1pPr>
            <a:lvl2pPr marL="216000" lvl="1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600"/>
            </a:lvl2pPr>
            <a:lvl3pPr marL="432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400"/>
            </a:lvl3pPr>
            <a:lvl4pPr marL="648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400"/>
            </a:lvl4pPr>
            <a:lvl5pPr marL="864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4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1">
              <a:buClr>
                <a:schemeClr val="accent1"/>
              </a:buClr>
            </a:pPr>
            <a:r>
              <a:rPr lang="en-GB"/>
              <a:t>Development of energy SPOT and ancillary services price forecasts</a:t>
            </a:r>
          </a:p>
          <a:p>
            <a:pPr lvl="1">
              <a:buClr>
                <a:schemeClr val="accent1"/>
              </a:buClr>
            </a:pPr>
            <a:endParaRPr lang="en-GB"/>
          </a:p>
          <a:p>
            <a:pPr lvl="1">
              <a:buClr>
                <a:schemeClr val="accent1"/>
              </a:buClr>
            </a:pPr>
            <a:r>
              <a:rPr lang="en-GB"/>
              <a:t>Analysis of BESS and development of asset dispatch optimization</a:t>
            </a:r>
          </a:p>
          <a:p>
            <a:pPr lvl="1">
              <a:buClr>
                <a:schemeClr val="accent1"/>
              </a:buClr>
            </a:pPr>
            <a:endParaRPr lang="en-GB"/>
          </a:p>
          <a:p>
            <a:pPr lvl="1">
              <a:buClr>
                <a:schemeClr val="accent1"/>
              </a:buClr>
            </a:pPr>
            <a:r>
              <a:rPr lang="en-GB"/>
              <a:t>Research background in solid-state and laser physics</a:t>
            </a:r>
          </a:p>
        </p:txBody>
      </p:sp>
      <p:pic>
        <p:nvPicPr>
          <p:cNvPr id="11" name="Picture 35">
            <a:extLst>
              <a:ext uri="{FF2B5EF4-FFF2-40B4-BE49-F238E27FC236}">
                <a16:creationId xmlns:a16="http://schemas.microsoft.com/office/drawing/2014/main" id="{3DA91019-BE5B-412C-801C-D232EC29FB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6" r="16966"/>
          <a:stretch/>
        </p:blipFill>
        <p:spPr>
          <a:xfrm>
            <a:off x="1529970" y="1722543"/>
            <a:ext cx="1426682" cy="1439999"/>
          </a:xfrm>
          <a:prstGeom prst="ellipse">
            <a:avLst/>
          </a:prstGeom>
        </p:spPr>
      </p:pic>
      <p:sp>
        <p:nvSpPr>
          <p:cNvPr id="23" name="easyDataName">
            <a:extLst>
              <a:ext uri="{FF2B5EF4-FFF2-40B4-BE49-F238E27FC236}">
                <a16:creationId xmlns:a16="http://schemas.microsoft.com/office/drawing/2014/main" id="{2F9E4F18-C818-9FB3-BB18-61C78D877814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2931" y="1722543"/>
            <a:ext cx="2182483" cy="74466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8025" rtl="0" eaLnBrk="1" fontAlgn="ctr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1" i="0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1008025" rtl="0" eaLnBrk="1" fontAlgn="ctr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0" kern="1200" spc="0" baseline="0">
                <a:solidFill>
                  <a:schemeClr val="tx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2pPr>
            <a:lvl3pPr marL="0" indent="0" algn="l" defTabSz="1008025" rtl="0" eaLnBrk="1" fontAlgn="ctr" latinLnBrk="0" hangingPunct="1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ClrTx/>
              <a:buSzPct val="130000"/>
              <a:buFontTx/>
              <a:buNone/>
              <a:defRPr sz="1000" b="1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 algn="l" defTabSz="1008025" rtl="0" eaLnBrk="1" fontAlgn="ctr" latinLnBrk="0" hangingPunct="1">
              <a:lnSpc>
                <a:spcPct val="120000"/>
              </a:lnSpc>
              <a:spcBef>
                <a:spcPts val="400"/>
              </a:spcBef>
              <a:spcAft>
                <a:spcPts val="2400"/>
              </a:spcAft>
              <a:buFontTx/>
              <a:buNone/>
              <a:defRPr lang="de-DE" sz="1000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0" indent="0" algn="l" defTabSz="1008025" rtl="0" eaLnBrk="1" fontAlgn="ctr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FontTx/>
              <a:buNone/>
              <a:defRPr lang="de-DE" sz="1000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1080000" indent="-180000" algn="l" defTabSz="100802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de-DE" sz="1200" b="0" kern="1200" cap="none" spc="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6pPr>
            <a:lvl7pPr marL="1260000" indent="-180000" algn="l" defTabSz="100802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lang="de-DE" sz="1200" b="0" i="0" kern="1200" cap="none" spc="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7pPr>
            <a:lvl8pPr marL="1440000" marR="0" indent="-180000" algn="l" defTabSz="100802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e-DE" sz="1200" b="0" i="0" kern="1200" cap="none" spc="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8pPr>
            <a:lvl9pPr marL="1620000" indent="-180000" algn="l" defTabSz="100802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lang="de-DE" sz="1200" b="0" i="0" kern="1200" spc="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</a:pPr>
            <a:r>
              <a:rPr lang="en-US" sz="2400">
                <a:solidFill>
                  <a:srgbClr val="000000"/>
                </a:solidFill>
                <a:latin typeface="+mj-lt"/>
              </a:rPr>
              <a:t>Jasper Aeschlimann</a:t>
            </a:r>
          </a:p>
        </p:txBody>
      </p:sp>
      <p:sp>
        <p:nvSpPr>
          <p:cNvPr id="25" name="easyDataPosition">
            <a:extLst>
              <a:ext uri="{FF2B5EF4-FFF2-40B4-BE49-F238E27FC236}">
                <a16:creationId xmlns:a16="http://schemas.microsoft.com/office/drawing/2014/main" id="{FA29DECE-8E9B-80F2-3F11-A4092173D019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2930" y="2600908"/>
            <a:ext cx="2485157" cy="27201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8025" rtl="0" eaLnBrk="1" fontAlgn="ctr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1" i="0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1008025" rtl="0" eaLnBrk="1" fontAlgn="ctr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0" kern="1200" spc="0" baseline="0">
                <a:solidFill>
                  <a:schemeClr val="tx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2pPr>
            <a:lvl3pPr marL="0" indent="0" algn="l" defTabSz="1008025" rtl="0" eaLnBrk="1" fontAlgn="ctr" latinLnBrk="0" hangingPunct="1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ClrTx/>
              <a:buSzPct val="130000"/>
              <a:buFontTx/>
              <a:buNone/>
              <a:defRPr sz="1000" b="1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 algn="l" defTabSz="1008025" rtl="0" eaLnBrk="1" fontAlgn="ctr" latinLnBrk="0" hangingPunct="1">
              <a:lnSpc>
                <a:spcPct val="120000"/>
              </a:lnSpc>
              <a:spcBef>
                <a:spcPts val="400"/>
              </a:spcBef>
              <a:spcAft>
                <a:spcPts val="2400"/>
              </a:spcAft>
              <a:buFontTx/>
              <a:buNone/>
              <a:defRPr lang="de-DE" sz="1000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0" indent="0" algn="l" defTabSz="1008025" rtl="0" eaLnBrk="1" fontAlgn="ctr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FontTx/>
              <a:buNone/>
              <a:defRPr lang="de-DE" sz="1000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1080000" indent="-180000" algn="l" defTabSz="100802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de-DE" sz="1200" b="0" kern="1200" cap="none" spc="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6pPr>
            <a:lvl7pPr marL="1260000" indent="-180000" algn="l" defTabSz="100802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lang="de-DE" sz="1200" b="0" i="0" kern="1200" cap="none" spc="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7pPr>
            <a:lvl8pPr marL="1440000" marR="0" indent="-180000" algn="l" defTabSz="100802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e-DE" sz="1200" b="0" i="0" kern="1200" cap="none" spc="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8pPr>
            <a:lvl9pPr marL="1620000" indent="-180000" algn="l" defTabSz="100802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lang="de-DE" sz="1200" b="0" i="0" kern="1200" spc="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9pPr>
          </a:lstStyle>
          <a:p>
            <a:pPr lvl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</a:pPr>
            <a:r>
              <a:rPr lang="en-US" sz="1600">
                <a:solidFill>
                  <a:srgbClr val="000000"/>
                </a:solidFill>
                <a:latin typeface="Lato Black" panose="020F0A02020204030203" pitchFamily="34" charset="0"/>
              </a:rPr>
              <a:t>Energy Trading Consultant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6944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41156-DB69-39DF-307D-D981D661C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978A3-942C-6BF1-3CA7-C94368A82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Day-ahead prices exhibit predictable periodic and structural patterns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B0A8D5-C86B-7707-42AB-6DE69A208E13}"/>
              </a:ext>
            </a:extLst>
          </p:cNvPr>
          <p:cNvSpPr txBox="1"/>
          <p:nvPr/>
        </p:nvSpPr>
        <p:spPr>
          <a:xfrm>
            <a:off x="551384" y="6104331"/>
            <a:ext cx="6096000" cy="276999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r>
              <a:rPr lang="de-DE" sz="1200"/>
              <a:t>Data Source: ENTSO-E Transparency Platform</a:t>
            </a:r>
            <a:endParaRPr lang="en-US" sz="12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7DC5C4-CD30-6C15-E13F-1F24E70399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5" y="1592797"/>
            <a:ext cx="5215139" cy="45080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F2C15F-3414-8961-016E-33A4ABEC9DC7}"/>
              </a:ext>
            </a:extLst>
          </p:cNvPr>
          <p:cNvSpPr txBox="1"/>
          <p:nvPr/>
        </p:nvSpPr>
        <p:spPr>
          <a:xfrm>
            <a:off x="7104111" y="2386625"/>
            <a:ext cx="4536505" cy="3200876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Clr>
                <a:srgbClr val="B4B4B4"/>
              </a:buClr>
              <a:buSzPct val="100000"/>
            </a:pPr>
            <a:r>
              <a:rPr lang="en-GB" sz="1400">
                <a:solidFill>
                  <a:srgbClr val="000000"/>
                </a:solidFill>
              </a:rPr>
              <a:t>Daily day-ahead prices exhibit </a:t>
            </a:r>
            <a:r>
              <a:rPr lang="en-GB" sz="1400">
                <a:solidFill>
                  <a:srgbClr val="000000"/>
                </a:solidFill>
                <a:latin typeface="Lato Black" panose="020F0A02020204030203" pitchFamily="34" charset="0"/>
              </a:rPr>
              <a:t>two peaks </a:t>
            </a:r>
            <a:r>
              <a:rPr lang="en-GB" sz="1400">
                <a:solidFill>
                  <a:srgbClr val="000000"/>
                </a:solidFill>
              </a:rPr>
              <a:t>in prices corresponding with the morning and evening high loads</a:t>
            </a:r>
          </a:p>
          <a:p>
            <a:pPr>
              <a:spcAft>
                <a:spcPts val="600"/>
              </a:spcAft>
              <a:buClr>
                <a:srgbClr val="B4B4B4"/>
              </a:buClr>
              <a:buSzPct val="100000"/>
            </a:pPr>
            <a:endParaRPr lang="en-GB" sz="140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  <a:buClr>
                <a:srgbClr val="B4B4B4"/>
              </a:buClr>
              <a:buSzPct val="100000"/>
            </a:pPr>
            <a:endParaRPr lang="en-GB" sz="140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  <a:buClr>
                <a:srgbClr val="B4B4B4"/>
              </a:buClr>
              <a:buSzPct val="100000"/>
            </a:pPr>
            <a:endParaRPr lang="en-GB" sz="140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  <a:buClr>
                <a:srgbClr val="B4B4B4"/>
              </a:buClr>
              <a:buSzPct val="100000"/>
            </a:pPr>
            <a:r>
              <a:rPr lang="en-GB" sz="1400">
                <a:solidFill>
                  <a:srgbClr val="000000"/>
                </a:solidFill>
              </a:rPr>
              <a:t>Weekend prices are lower due to </a:t>
            </a:r>
            <a:r>
              <a:rPr lang="en-GB" sz="1400">
                <a:solidFill>
                  <a:srgbClr val="000000"/>
                </a:solidFill>
                <a:latin typeface="Lato Black" panose="020F0A02020204030203" pitchFamily="34" charset="0"/>
              </a:rPr>
              <a:t>reduced demand</a:t>
            </a:r>
          </a:p>
          <a:p>
            <a:pPr>
              <a:spcAft>
                <a:spcPts val="600"/>
              </a:spcAft>
              <a:buClr>
                <a:srgbClr val="B4B4B4"/>
              </a:buClr>
              <a:buSzPct val="100000"/>
            </a:pPr>
            <a:endParaRPr lang="en-GB" sz="140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  <a:buClr>
                <a:srgbClr val="B4B4B4"/>
              </a:buClr>
              <a:buSzPct val="100000"/>
            </a:pPr>
            <a:endParaRPr lang="en-GB" sz="140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  <a:buClr>
                <a:srgbClr val="B4B4B4"/>
              </a:buClr>
              <a:buSzPct val="100000"/>
            </a:pPr>
            <a:endParaRPr lang="en-GB" sz="140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  <a:buClr>
                <a:srgbClr val="B4B4B4"/>
              </a:buClr>
              <a:buSzPct val="100000"/>
            </a:pPr>
            <a:r>
              <a:rPr lang="en-GB" sz="1400">
                <a:solidFill>
                  <a:srgbClr val="000000"/>
                </a:solidFill>
              </a:rPr>
              <a:t>When renewable generation exceeds load (e.g. sunny weekends) prices can be driven </a:t>
            </a:r>
            <a:r>
              <a:rPr lang="en-GB" sz="1400">
                <a:solidFill>
                  <a:srgbClr val="000000"/>
                </a:solidFill>
                <a:latin typeface="Lato Black" panose="020F0A02020204030203" pitchFamily="34" charset="0"/>
              </a:rPr>
              <a:t>negative</a:t>
            </a:r>
            <a:r>
              <a:rPr lang="en-GB" sz="1400">
                <a:solidFill>
                  <a:srgbClr val="000000"/>
                </a:solidFill>
              </a:rPr>
              <a:t> due to inflexible baseload plants bidding against ramping down costs </a:t>
            </a:r>
            <a:endParaRPr lang="en-US" sz="1400" err="1">
              <a:solidFill>
                <a:srgbClr val="000000"/>
              </a:solidFill>
            </a:endParaRPr>
          </a:p>
        </p:txBody>
      </p:sp>
      <p:grpSp>
        <p:nvGrpSpPr>
          <p:cNvPr id="19" name="easyIcon">
            <a:extLst>
              <a:ext uri="{FF2B5EF4-FFF2-40B4-BE49-F238E27FC236}">
                <a16:creationId xmlns:a16="http://schemas.microsoft.com/office/drawing/2014/main" id="{4CDA7CBC-D6E2-F20E-BACF-1230AD77BCC5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312024" y="2348868"/>
            <a:ext cx="540000" cy="540000"/>
            <a:chOff x="5017331" y="5401937"/>
            <a:chExt cx="864000" cy="863999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558362CD-297F-0985-8463-45EE1D8AAE5E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5017331" y="5401937"/>
              <a:ext cx="864000" cy="863999"/>
            </a:xfrm>
            <a:prstGeom prst="ellipse">
              <a:avLst/>
            </a:prstGeom>
            <a:noFill/>
            <a:ln w="12700" cap="flat" cmpd="sng" algn="ctr">
              <a:solidFill>
                <a:srgbClr val="035D3C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CAFB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sz="1600" err="1">
                <a:solidFill>
                  <a:srgbClr val="FFFFFF"/>
                </a:solidFill>
              </a:endParaRPr>
            </a:p>
          </p:txBody>
        </p:sp>
        <p:pic>
          <p:nvPicPr>
            <p:cNvPr id="21" name="Vector">
              <a:extLst>
                <a:ext uri="{FF2B5EF4-FFF2-40B4-BE49-F238E27FC236}">
                  <a16:creationId xmlns:a16="http://schemas.microsoft.com/office/drawing/2014/main" id="{2777F548-13A5-6F0E-90CC-3E46906EFFD0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161337" y="5545941"/>
              <a:ext cx="576001" cy="576001"/>
            </a:xfrm>
            <a:prstGeom prst="rect">
              <a:avLst/>
            </a:prstGeom>
          </p:spPr>
        </p:pic>
      </p:grpSp>
      <p:grpSp>
        <p:nvGrpSpPr>
          <p:cNvPr id="22" name="easyIcon">
            <a:extLst>
              <a:ext uri="{FF2B5EF4-FFF2-40B4-BE49-F238E27FC236}">
                <a16:creationId xmlns:a16="http://schemas.microsoft.com/office/drawing/2014/main" id="{FC4471BB-26F2-5C9C-C96C-48AADD8803D0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6312024" y="3609020"/>
            <a:ext cx="540000" cy="540000"/>
            <a:chOff x="9232335" y="5331612"/>
            <a:chExt cx="864001" cy="864001"/>
          </a:xfrm>
        </p:grpSpPr>
        <p:sp>
          <p:nvSpPr>
            <p:cNvPr id="23" name="Background">
              <a:extLst>
                <a:ext uri="{FF2B5EF4-FFF2-40B4-BE49-F238E27FC236}">
                  <a16:creationId xmlns:a16="http://schemas.microsoft.com/office/drawing/2014/main" id="{E0D6146C-72DE-5097-71D7-96F5D093A73E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9232335" y="5331612"/>
              <a:ext cx="864001" cy="864001"/>
            </a:xfrm>
            <a:prstGeom prst="ellipse">
              <a:avLst/>
            </a:prstGeom>
            <a:noFill/>
            <a:ln w="12700" cap="flat" cmpd="sng" algn="ctr">
              <a:solidFill>
                <a:srgbClr val="035D3C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CAFB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sz="1600" err="1">
                <a:solidFill>
                  <a:srgbClr val="FFFFFF"/>
                </a:solidFill>
              </a:endParaRPr>
            </a:p>
          </p:txBody>
        </p:sp>
        <p:pic>
          <p:nvPicPr>
            <p:cNvPr id="24" name="Vector">
              <a:extLst>
                <a:ext uri="{FF2B5EF4-FFF2-40B4-BE49-F238E27FC236}">
                  <a16:creationId xmlns:a16="http://schemas.microsoft.com/office/drawing/2014/main" id="{C60FAA74-CCC0-FCA4-C1C9-CA6C738E429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412334" y="5511610"/>
              <a:ext cx="504000" cy="504000"/>
            </a:xfrm>
            <a:prstGeom prst="rect">
              <a:avLst/>
            </a:prstGeom>
          </p:spPr>
        </p:pic>
      </p:grpSp>
      <p:grpSp>
        <p:nvGrpSpPr>
          <p:cNvPr id="25" name="easyIcon">
            <a:extLst>
              <a:ext uri="{FF2B5EF4-FFF2-40B4-BE49-F238E27FC236}">
                <a16:creationId xmlns:a16="http://schemas.microsoft.com/office/drawing/2014/main" id="{98A575BD-1D37-AB16-B212-925B03C04A92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6312024" y="4977173"/>
            <a:ext cx="540000" cy="539999"/>
            <a:chOff x="3577255" y="4159797"/>
            <a:chExt cx="864001" cy="863999"/>
          </a:xfrm>
        </p:grpSpPr>
        <p:sp>
          <p:nvSpPr>
            <p:cNvPr id="26" name="Background">
              <a:extLst>
                <a:ext uri="{FF2B5EF4-FFF2-40B4-BE49-F238E27FC236}">
                  <a16:creationId xmlns:a16="http://schemas.microsoft.com/office/drawing/2014/main" id="{956C9E8F-F4F4-FD5F-CD11-D799E9AA1854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3577255" y="4159797"/>
              <a:ext cx="864001" cy="863999"/>
            </a:xfrm>
            <a:prstGeom prst="ellipse">
              <a:avLst/>
            </a:prstGeom>
            <a:noFill/>
            <a:ln w="12700" cap="flat" cmpd="sng" algn="ctr">
              <a:solidFill>
                <a:srgbClr val="035D3C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CAFB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sz="1600" err="1">
                <a:solidFill>
                  <a:srgbClr val="FFFFFF"/>
                </a:solidFill>
              </a:endParaRPr>
            </a:p>
          </p:txBody>
        </p:sp>
        <p:pic>
          <p:nvPicPr>
            <p:cNvPr id="27" name="Vector">
              <a:extLst>
                <a:ext uri="{FF2B5EF4-FFF2-40B4-BE49-F238E27FC236}">
                  <a16:creationId xmlns:a16="http://schemas.microsoft.com/office/drawing/2014/main" id="{7024DCB9-F8C8-3A9C-5E7E-4BA7274F57E5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703236" y="4285785"/>
              <a:ext cx="612042" cy="6120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1337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977B5-7178-3E59-198D-DAD6C7098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B117B-1567-151D-1D24-FD2FFF2E7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Electricity price dynamics are driven by supply, demand and structural market factors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hteck: diagonal liegende Ecken abgeschnitten 16">
                <a:extLst>
                  <a:ext uri="{FF2B5EF4-FFF2-40B4-BE49-F238E27FC236}">
                    <a16:creationId xmlns:a16="http://schemas.microsoft.com/office/drawing/2014/main" id="{C6BD13AA-88B8-236F-178D-7D57549FEBEF}"/>
                  </a:ext>
                </a:extLst>
              </p:cNvPr>
              <p:cNvSpPr/>
              <p:nvPr/>
            </p:nvSpPr>
            <p:spPr>
              <a:xfrm flipH="1">
                <a:off x="551381" y="2168861"/>
                <a:ext cx="4680522" cy="756083"/>
              </a:xfrm>
              <a:prstGeom prst="snip2DiagRect">
                <a:avLst/>
              </a:prstGeom>
              <a:solidFill>
                <a:srgbClr val="F3F3F3"/>
              </a:solidFill>
              <a:ln w="22225" cap="flat" cmpd="sng" algn="ctr">
                <a:solidFill>
                  <a:srgbClr val="035D3C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71450" lvl="1" algn="ctr">
                  <a:buClr>
                    <a:srgbClr val="CCCCCC"/>
                  </a:buClr>
                  <a:buSzPct val="100000"/>
                </a:pPr>
                <a:r>
                  <a:rPr lang="en-GB" sz="1400">
                    <a:solidFill>
                      <a:srgbClr val="000000"/>
                    </a:solidFill>
                    <a:latin typeface="Lato Black" panose="020F0A02020204030203" pitchFamily="34" charset="0"/>
                  </a:rPr>
                  <a:t>Residual Load</a:t>
                </a:r>
              </a:p>
              <a:p>
                <a:pPr marL="171450" lvl="1">
                  <a:buClr>
                    <a:srgbClr val="CCCCCC"/>
                  </a:buClr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𝑅𝑒𝑠𝑖𝑑𝑢𝑎𝑙</m:t>
                      </m:r>
                      <m:r>
                        <a:rPr lang="de-DE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𝐿𝑜𝑎𝑑</m:t>
                      </m:r>
                      <m:r>
                        <a:rPr lang="de-DE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𝐿𝑜𝑎𝑑</m:t>
                      </m:r>
                      <m:r>
                        <a:rPr lang="de-DE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de-DE" sz="1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de-DE" sz="1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𝑅𝑒𝑛𝑒𝑤𝑎𝑏𝑙𝑒𝑠</m:t>
                          </m:r>
                        </m:e>
                      </m:nary>
                    </m:oMath>
                  </m:oMathPara>
                </a14:m>
                <a:endParaRPr lang="de-DE" sz="1200">
                  <a:solidFill>
                    <a:srgbClr val="000000"/>
                  </a:solidFill>
                  <a:latin typeface="Lato Black" panose="020F0A02020204030203" pitchFamily="34" charset="0"/>
                </a:endParaRPr>
              </a:p>
            </p:txBody>
          </p:sp>
        </mc:Choice>
        <mc:Fallback xmlns="">
          <p:sp>
            <p:nvSpPr>
              <p:cNvPr id="4" name="Rechteck: diagonal liegende Ecken abgeschnitten 16">
                <a:extLst>
                  <a:ext uri="{FF2B5EF4-FFF2-40B4-BE49-F238E27FC236}">
                    <a16:creationId xmlns:a16="http://schemas.microsoft.com/office/drawing/2014/main" id="{C6BD13AA-88B8-236F-178D-7D57549FEB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51381" y="2168861"/>
                <a:ext cx="4680522" cy="756083"/>
              </a:xfrm>
              <a:prstGeom prst="snip2DiagRect">
                <a:avLst/>
              </a:prstGeom>
              <a:blipFill>
                <a:blip r:embed="rId2"/>
                <a:stretch>
                  <a:fillRect t="-51563" b="-111719"/>
                </a:stretch>
              </a:blipFill>
              <a:ln w="22225" cap="flat" cmpd="sng" algn="ctr">
                <a:solidFill>
                  <a:srgbClr val="035D3C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hteck: diagonal liegende Ecken abgeschnitten 16">
                <a:extLst>
                  <a:ext uri="{FF2B5EF4-FFF2-40B4-BE49-F238E27FC236}">
                    <a16:creationId xmlns:a16="http://schemas.microsoft.com/office/drawing/2014/main" id="{C6966664-8257-3ECF-29A5-249ECB901A3B}"/>
                  </a:ext>
                </a:extLst>
              </p:cNvPr>
              <p:cNvSpPr/>
              <p:nvPr/>
            </p:nvSpPr>
            <p:spPr>
              <a:xfrm flipH="1">
                <a:off x="551384" y="3164971"/>
                <a:ext cx="4680520" cy="756083"/>
              </a:xfrm>
              <a:prstGeom prst="snip2DiagRect">
                <a:avLst/>
              </a:prstGeom>
              <a:solidFill>
                <a:srgbClr val="F3F3F3"/>
              </a:solidFill>
              <a:ln w="22225" cap="flat" cmpd="sng" algn="ctr">
                <a:solidFill>
                  <a:srgbClr val="035D3C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71450" lvl="1" algn="ctr">
                  <a:buClr>
                    <a:srgbClr val="CCCCCC"/>
                  </a:buClr>
                  <a:buSzPct val="100000"/>
                </a:pPr>
                <a:r>
                  <a:rPr lang="de-DE" sz="1400">
                    <a:solidFill>
                      <a:srgbClr val="000000"/>
                    </a:solidFill>
                    <a:latin typeface="Lato Black" panose="020F0A02020204030203" pitchFamily="34" charset="0"/>
                  </a:rPr>
                  <a:t>Renewable Share</a:t>
                </a:r>
              </a:p>
              <a:p>
                <a:pPr marL="171450" lvl="1">
                  <a:buClr>
                    <a:srgbClr val="CCCCCC"/>
                  </a:buClr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𝑅𝑒𝑛𝑒𝑤𝑎𝑏𝑙𝑒</m:t>
                      </m:r>
                      <m:r>
                        <a:rPr lang="de-DE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𝑆h𝑎𝑟𝑒</m:t>
                      </m:r>
                      <m:r>
                        <a:rPr lang="de-DE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sz="1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de-DE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de-DE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𝑅𝑒𝑛𝑒𝑤𝑎𝑏𝑙𝑒𝑠</m:t>
                              </m:r>
                            </m:e>
                          </m:nary>
                        </m:num>
                        <m:den>
                          <m:r>
                            <a:rPr lang="de-DE" sz="1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𝐿𝑜𝑎𝑑</m:t>
                          </m:r>
                        </m:den>
                      </m:f>
                    </m:oMath>
                  </m:oMathPara>
                </a14:m>
                <a:endParaRPr lang="de-DE" sz="1200">
                  <a:solidFill>
                    <a:srgbClr val="000000"/>
                  </a:solidFill>
                  <a:latin typeface="Lato Black" panose="020F0A02020204030203" pitchFamily="34" charset="0"/>
                </a:endParaRPr>
              </a:p>
            </p:txBody>
          </p:sp>
        </mc:Choice>
        <mc:Fallback xmlns="">
          <p:sp>
            <p:nvSpPr>
              <p:cNvPr id="6" name="Rechteck: diagonal liegende Ecken abgeschnitten 16">
                <a:extLst>
                  <a:ext uri="{FF2B5EF4-FFF2-40B4-BE49-F238E27FC236}">
                    <a16:creationId xmlns:a16="http://schemas.microsoft.com/office/drawing/2014/main" id="{C6966664-8257-3ECF-29A5-249ECB901A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51384" y="3164971"/>
                <a:ext cx="4680520" cy="756083"/>
              </a:xfrm>
              <a:prstGeom prst="snip2DiagRect">
                <a:avLst/>
              </a:prstGeom>
              <a:blipFill>
                <a:blip r:embed="rId3"/>
                <a:stretch>
                  <a:fillRect t="-781" b="-25781"/>
                </a:stretch>
              </a:blipFill>
              <a:ln w="22225" cap="flat" cmpd="sng" algn="ctr">
                <a:solidFill>
                  <a:srgbClr val="035D3C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hteck: diagonal liegende Ecken abgeschnitten 16">
            <a:extLst>
              <a:ext uri="{FF2B5EF4-FFF2-40B4-BE49-F238E27FC236}">
                <a16:creationId xmlns:a16="http://schemas.microsoft.com/office/drawing/2014/main" id="{B597B9AC-8B3D-74DA-B4BD-5DBD49156456}"/>
              </a:ext>
            </a:extLst>
          </p:cNvPr>
          <p:cNvSpPr/>
          <p:nvPr/>
        </p:nvSpPr>
        <p:spPr>
          <a:xfrm flipH="1">
            <a:off x="551384" y="4161081"/>
            <a:ext cx="4680520" cy="756083"/>
          </a:xfrm>
          <a:prstGeom prst="snip2DiagRect">
            <a:avLst/>
          </a:prstGeom>
          <a:solidFill>
            <a:srgbClr val="F3F3F3"/>
          </a:solidFill>
          <a:ln w="22225" cap="flat" cmpd="sng" algn="ctr">
            <a:solidFill>
              <a:srgbClr val="035D3C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1" algn="ctr">
              <a:buClr>
                <a:srgbClr val="CCCCCC"/>
              </a:buClr>
              <a:buSzPct val="100000"/>
            </a:pPr>
            <a:r>
              <a:rPr lang="en-GB" sz="1400">
                <a:solidFill>
                  <a:srgbClr val="000000"/>
                </a:solidFill>
                <a:latin typeface="Lato Black" panose="020F0A02020204030203" pitchFamily="34" charset="0"/>
              </a:rPr>
              <a:t>D-1, D-7 Price Lags</a:t>
            </a:r>
            <a:endParaRPr lang="de-DE" sz="1400">
              <a:solidFill>
                <a:srgbClr val="000000"/>
              </a:solidFill>
              <a:latin typeface="Lato Black" panose="020F0A02020204030203" pitchFamily="34" charset="0"/>
            </a:endParaRPr>
          </a:p>
        </p:txBody>
      </p:sp>
      <p:sp>
        <p:nvSpPr>
          <p:cNvPr id="10" name="Rechteck: diagonal liegende Ecken abgeschnitten 16">
            <a:extLst>
              <a:ext uri="{FF2B5EF4-FFF2-40B4-BE49-F238E27FC236}">
                <a16:creationId xmlns:a16="http://schemas.microsoft.com/office/drawing/2014/main" id="{B27D6060-E886-FDD2-53CF-45126732F76F}"/>
              </a:ext>
            </a:extLst>
          </p:cNvPr>
          <p:cNvSpPr/>
          <p:nvPr/>
        </p:nvSpPr>
        <p:spPr>
          <a:xfrm flipH="1">
            <a:off x="550860" y="5157192"/>
            <a:ext cx="4681043" cy="756084"/>
          </a:xfrm>
          <a:prstGeom prst="snip2DiagRect">
            <a:avLst/>
          </a:prstGeom>
          <a:solidFill>
            <a:srgbClr val="F3F3F3"/>
          </a:solidFill>
          <a:ln w="22225" cap="flat" cmpd="sng" algn="ctr">
            <a:solidFill>
              <a:srgbClr val="035D3C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1" algn="ctr">
              <a:buClr>
                <a:srgbClr val="CCCCCC"/>
              </a:buClr>
              <a:buSzPct val="100000"/>
            </a:pPr>
            <a:r>
              <a:rPr lang="en-GB" sz="1400">
                <a:solidFill>
                  <a:srgbClr val="000000"/>
                </a:solidFill>
                <a:latin typeface="Lato Black" panose="020F0A02020204030203" pitchFamily="34" charset="0"/>
              </a:rPr>
              <a:t>Additional inputs</a:t>
            </a:r>
          </a:p>
          <a:p>
            <a:pPr marL="171450" lvl="1" algn="ctr">
              <a:buClr>
                <a:srgbClr val="CCCCCC"/>
              </a:buClr>
              <a:buSzPct val="100000"/>
            </a:pPr>
            <a:r>
              <a:rPr lang="en-GB" sz="1200">
                <a:solidFill>
                  <a:srgbClr val="000000"/>
                </a:solidFill>
                <a:latin typeface="Lato Light" panose="020F0302020204030203" pitchFamily="34" charset="0"/>
              </a:rPr>
              <a:t>Weather data, gas futures price, cross-border flows, outages, German holiday flags, neighbouring market data …</a:t>
            </a:r>
            <a:endParaRPr lang="de-DE" sz="1200">
              <a:solidFill>
                <a:srgbClr val="000000"/>
              </a:solidFill>
              <a:latin typeface="Lato Light" panose="020F0302020204030203" pitchFamily="34" charset="0"/>
            </a:endParaRPr>
          </a:p>
        </p:txBody>
      </p:sp>
      <p:sp>
        <p:nvSpPr>
          <p:cNvPr id="14" name="Rechteck: diagonal liegende Ecken abgeschnitten 16">
            <a:extLst>
              <a:ext uri="{FF2B5EF4-FFF2-40B4-BE49-F238E27FC236}">
                <a16:creationId xmlns:a16="http://schemas.microsoft.com/office/drawing/2014/main" id="{B1FE20A5-11E4-6A08-F9FD-AF56AF478E47}"/>
              </a:ext>
            </a:extLst>
          </p:cNvPr>
          <p:cNvSpPr/>
          <p:nvPr/>
        </p:nvSpPr>
        <p:spPr>
          <a:xfrm flipH="1">
            <a:off x="6059994" y="2168860"/>
            <a:ext cx="4572510" cy="1764196"/>
          </a:xfrm>
          <a:prstGeom prst="snip2DiagRect">
            <a:avLst/>
          </a:prstGeom>
          <a:solidFill>
            <a:srgbClr val="F3F3F3"/>
          </a:solidFill>
          <a:ln w="22225" cap="flat" cmpd="sng" algn="ctr">
            <a:solidFill>
              <a:srgbClr val="035D3C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1" indent="-171450">
              <a:buClr>
                <a:srgbClr val="B4B4B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200">
                <a:solidFill>
                  <a:srgbClr val="000000"/>
                </a:solidFill>
              </a:rPr>
              <a:t>Engineered indicators for where demand intersects the </a:t>
            </a:r>
            <a:r>
              <a:rPr lang="en-GB" sz="1200">
                <a:solidFill>
                  <a:srgbClr val="000000"/>
                </a:solidFill>
                <a:latin typeface="Lato Black" panose="020F0A02020204030203" pitchFamily="34" charset="0"/>
              </a:rPr>
              <a:t>merit order curve </a:t>
            </a:r>
            <a:r>
              <a:rPr lang="en-GB" sz="1200">
                <a:solidFill>
                  <a:srgbClr val="000000"/>
                </a:solidFill>
              </a:rPr>
              <a:t>as the primary driver of the market clearing price.</a:t>
            </a:r>
          </a:p>
          <a:p>
            <a:pPr marL="171450" lvl="1" indent="-171450">
              <a:buClr>
                <a:srgbClr val="B4B4B4"/>
              </a:buClr>
              <a:buSzPct val="100000"/>
              <a:buFont typeface="Wingdings" panose="05000000000000000000" pitchFamily="2" charset="2"/>
              <a:buChar char="§"/>
            </a:pPr>
            <a:endParaRPr lang="en-GB" sz="1200">
              <a:solidFill>
                <a:srgbClr val="000000"/>
              </a:solidFill>
              <a:latin typeface="Lato Black" panose="020F0A02020204030203" pitchFamily="34" charset="0"/>
            </a:endParaRPr>
          </a:p>
          <a:p>
            <a:pPr marL="171450" lvl="1" indent="-171450">
              <a:buClr>
                <a:srgbClr val="B4B4B4"/>
              </a:buClr>
              <a:buSzPct val="100000"/>
              <a:buFont typeface="Wingdings" panose="05000000000000000000" pitchFamily="2" charset="2"/>
              <a:buChar char="§"/>
            </a:pPr>
            <a:endParaRPr lang="en-GB" sz="1200">
              <a:solidFill>
                <a:srgbClr val="000000"/>
              </a:solidFill>
              <a:latin typeface="Lato Black" panose="020F0A02020204030203" pitchFamily="34" charset="0"/>
            </a:endParaRPr>
          </a:p>
          <a:p>
            <a:pPr marL="171450" lvl="1" indent="-171450">
              <a:buClr>
                <a:srgbClr val="B4B4B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200">
                <a:solidFill>
                  <a:srgbClr val="000000"/>
                </a:solidFill>
                <a:latin typeface="Lato Light" panose="020F0302020204030203" pitchFamily="34" charset="0"/>
              </a:rPr>
              <a:t>Combined with </a:t>
            </a:r>
            <a:r>
              <a:rPr lang="en-GB" sz="1200">
                <a:solidFill>
                  <a:srgbClr val="000000"/>
                </a:solidFill>
                <a:latin typeface="Lato Black" panose="020F0A02020204030203" pitchFamily="34" charset="0"/>
              </a:rPr>
              <a:t>gas prices</a:t>
            </a:r>
            <a:r>
              <a:rPr lang="en-GB" sz="1200">
                <a:solidFill>
                  <a:srgbClr val="000000"/>
                </a:solidFill>
                <a:latin typeface="Lato Light" panose="020F0302020204030203" pitchFamily="34" charset="0"/>
              </a:rPr>
              <a:t>, approximates the marginal cost of the price-setting unit</a:t>
            </a:r>
            <a:endParaRPr lang="de-DE" sz="1200">
              <a:solidFill>
                <a:srgbClr val="000000"/>
              </a:solidFill>
              <a:latin typeface="Lato Light" panose="020F0302020204030203" pitchFamily="34" charset="0"/>
            </a:endParaRPr>
          </a:p>
        </p:txBody>
      </p:sp>
      <p:sp>
        <p:nvSpPr>
          <p:cNvPr id="15" name="Arrow: Chevron 20">
            <a:extLst>
              <a:ext uri="{FF2B5EF4-FFF2-40B4-BE49-F238E27FC236}">
                <a16:creationId xmlns:a16="http://schemas.microsoft.com/office/drawing/2014/main" id="{4D854DAF-7F31-2DA1-92F8-291E4744B896}"/>
              </a:ext>
            </a:extLst>
          </p:cNvPr>
          <p:cNvSpPr>
            <a:spLocks noChangeAspect="1"/>
          </p:cNvSpPr>
          <p:nvPr/>
        </p:nvSpPr>
        <p:spPr>
          <a:xfrm>
            <a:off x="5555940" y="2366902"/>
            <a:ext cx="151579" cy="360000"/>
          </a:xfrm>
          <a:prstGeom prst="chevron">
            <a:avLst>
              <a:gd name="adj" fmla="val 63228"/>
            </a:avLst>
          </a:prstGeom>
          <a:solidFill>
            <a:srgbClr val="035D3C"/>
          </a:solidFill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" name="Arrow: Chevron 20">
            <a:extLst>
              <a:ext uri="{FF2B5EF4-FFF2-40B4-BE49-F238E27FC236}">
                <a16:creationId xmlns:a16="http://schemas.microsoft.com/office/drawing/2014/main" id="{2A3C2F40-5BEA-934A-7688-3C80AE5D179C}"/>
              </a:ext>
            </a:extLst>
          </p:cNvPr>
          <p:cNvSpPr>
            <a:spLocks noChangeAspect="1"/>
          </p:cNvSpPr>
          <p:nvPr/>
        </p:nvSpPr>
        <p:spPr>
          <a:xfrm>
            <a:off x="5555940" y="3363012"/>
            <a:ext cx="151579" cy="360000"/>
          </a:xfrm>
          <a:prstGeom prst="chevron">
            <a:avLst>
              <a:gd name="adj" fmla="val 63228"/>
            </a:avLst>
          </a:prstGeom>
          <a:solidFill>
            <a:srgbClr val="035D3C"/>
          </a:solidFill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7" name="Rechteck: diagonal liegende Ecken abgeschnitten 16">
            <a:extLst>
              <a:ext uri="{FF2B5EF4-FFF2-40B4-BE49-F238E27FC236}">
                <a16:creationId xmlns:a16="http://schemas.microsoft.com/office/drawing/2014/main" id="{5DA5F8E2-40D0-C374-E868-DA53F16A6AEF}"/>
              </a:ext>
            </a:extLst>
          </p:cNvPr>
          <p:cNvSpPr/>
          <p:nvPr/>
        </p:nvSpPr>
        <p:spPr>
          <a:xfrm flipH="1">
            <a:off x="6059994" y="4149164"/>
            <a:ext cx="4572510" cy="756000"/>
          </a:xfrm>
          <a:prstGeom prst="snip2DiagRect">
            <a:avLst/>
          </a:prstGeom>
          <a:solidFill>
            <a:srgbClr val="F3F3F3"/>
          </a:solidFill>
          <a:ln w="22225" cap="flat" cmpd="sng" algn="ctr">
            <a:solidFill>
              <a:srgbClr val="035D3C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1" indent="-171450">
              <a:buClr>
                <a:srgbClr val="B4B4B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200">
                <a:solidFill>
                  <a:srgbClr val="000000"/>
                </a:solidFill>
              </a:rPr>
              <a:t>Exploit strong daily and weekly </a:t>
            </a:r>
            <a:r>
              <a:rPr lang="en-GB" sz="1200">
                <a:solidFill>
                  <a:srgbClr val="000000"/>
                </a:solidFill>
                <a:latin typeface="Lato Black" panose="020F0A02020204030203" pitchFamily="34" charset="0"/>
              </a:rPr>
              <a:t>autocorrelation</a:t>
            </a:r>
            <a:r>
              <a:rPr lang="en-GB" sz="1200">
                <a:solidFill>
                  <a:srgbClr val="000000"/>
                </a:solidFill>
              </a:rPr>
              <a:t> in price series</a:t>
            </a:r>
            <a:endParaRPr lang="en-GB" sz="1200">
              <a:solidFill>
                <a:srgbClr val="000000"/>
              </a:solidFill>
              <a:latin typeface="Lato Black" panose="020F0A02020204030203" pitchFamily="34" charset="0"/>
            </a:endParaRPr>
          </a:p>
        </p:txBody>
      </p:sp>
      <p:sp>
        <p:nvSpPr>
          <p:cNvPr id="18" name="Arrow: Chevron 20">
            <a:extLst>
              <a:ext uri="{FF2B5EF4-FFF2-40B4-BE49-F238E27FC236}">
                <a16:creationId xmlns:a16="http://schemas.microsoft.com/office/drawing/2014/main" id="{9332EA0A-EE42-334C-35A5-602AE0938587}"/>
              </a:ext>
            </a:extLst>
          </p:cNvPr>
          <p:cNvSpPr>
            <a:spLocks noChangeAspect="1"/>
          </p:cNvSpPr>
          <p:nvPr/>
        </p:nvSpPr>
        <p:spPr>
          <a:xfrm>
            <a:off x="5555940" y="4359122"/>
            <a:ext cx="151579" cy="360000"/>
          </a:xfrm>
          <a:prstGeom prst="chevron">
            <a:avLst>
              <a:gd name="adj" fmla="val 63228"/>
            </a:avLst>
          </a:prstGeom>
          <a:solidFill>
            <a:srgbClr val="035D3C"/>
          </a:solidFill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9" name="Rechteck: diagonal liegende Ecken abgeschnitten 16">
            <a:extLst>
              <a:ext uri="{FF2B5EF4-FFF2-40B4-BE49-F238E27FC236}">
                <a16:creationId xmlns:a16="http://schemas.microsoft.com/office/drawing/2014/main" id="{4F14F6B7-BB50-5B38-E1C3-9F15F6D969F9}"/>
              </a:ext>
            </a:extLst>
          </p:cNvPr>
          <p:cNvSpPr/>
          <p:nvPr/>
        </p:nvSpPr>
        <p:spPr>
          <a:xfrm flipH="1">
            <a:off x="6059996" y="5157276"/>
            <a:ext cx="4572510" cy="756000"/>
          </a:xfrm>
          <a:prstGeom prst="snip2DiagRect">
            <a:avLst/>
          </a:prstGeom>
          <a:solidFill>
            <a:srgbClr val="F3F3F3"/>
          </a:solidFill>
          <a:ln w="22225" cap="flat" cmpd="sng" algn="ctr">
            <a:solidFill>
              <a:srgbClr val="035D3C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1" indent="-171450">
              <a:buClr>
                <a:srgbClr val="B4B4B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200">
                <a:solidFill>
                  <a:srgbClr val="000000"/>
                </a:solidFill>
              </a:rPr>
              <a:t>Capture non-regular price signals and structural breaks, including price spikes and demand shocks</a:t>
            </a:r>
            <a:endParaRPr lang="en-GB" sz="1200">
              <a:solidFill>
                <a:srgbClr val="000000"/>
              </a:solidFill>
              <a:latin typeface="Lato Black" panose="020F0A02020204030203" pitchFamily="34" charset="0"/>
            </a:endParaRPr>
          </a:p>
        </p:txBody>
      </p:sp>
      <p:sp>
        <p:nvSpPr>
          <p:cNvPr id="20" name="Arrow: Chevron 20">
            <a:extLst>
              <a:ext uri="{FF2B5EF4-FFF2-40B4-BE49-F238E27FC236}">
                <a16:creationId xmlns:a16="http://schemas.microsoft.com/office/drawing/2014/main" id="{69F0B91B-15BE-B8A7-DB7C-33E570123E9A}"/>
              </a:ext>
            </a:extLst>
          </p:cNvPr>
          <p:cNvSpPr>
            <a:spLocks noChangeAspect="1"/>
          </p:cNvSpPr>
          <p:nvPr/>
        </p:nvSpPr>
        <p:spPr>
          <a:xfrm>
            <a:off x="5555940" y="5355234"/>
            <a:ext cx="151579" cy="360000"/>
          </a:xfrm>
          <a:prstGeom prst="chevron">
            <a:avLst>
              <a:gd name="adj" fmla="val 63228"/>
            </a:avLst>
          </a:prstGeom>
          <a:solidFill>
            <a:srgbClr val="035D3C"/>
          </a:solidFill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3226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C7E1C-5005-378C-2374-490368377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377217-C694-AB24-4094-5A7C38FC6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959" y="1690391"/>
            <a:ext cx="9656084" cy="45933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EBB45A-F933-A6C5-EAD0-52848F136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Non-stationarity in spot markets demands recency over historical depth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620056-BC82-0B14-68F7-CF6449D3C165}"/>
              </a:ext>
            </a:extLst>
          </p:cNvPr>
          <p:cNvSpPr txBox="1"/>
          <p:nvPr/>
        </p:nvSpPr>
        <p:spPr>
          <a:xfrm>
            <a:off x="551384" y="6104331"/>
            <a:ext cx="6096000" cy="276999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r>
              <a:rPr lang="de-DE" sz="1200"/>
              <a:t>Data Source: ENTSO-E Transparency Platform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971548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35980-AA32-ACDE-4D78-DC44B5D86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C8AFF-218A-6C79-85C5-CFA9BBB49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SARIMAX, </a:t>
            </a:r>
            <a:r>
              <a:rPr lang="en-GB" err="1"/>
              <a:t>XGBoost</a:t>
            </a:r>
            <a:r>
              <a:rPr lang="en-GB"/>
              <a:t> and DNN as candidate models for DAA price forecasting</a:t>
            </a:r>
            <a:endParaRPr lang="en-US"/>
          </a:p>
        </p:txBody>
      </p:sp>
      <p:sp>
        <p:nvSpPr>
          <p:cNvPr id="20" name="Rechteck: diagonal liegende Ecken abgeschnitten 16">
            <a:extLst>
              <a:ext uri="{FF2B5EF4-FFF2-40B4-BE49-F238E27FC236}">
                <a16:creationId xmlns:a16="http://schemas.microsoft.com/office/drawing/2014/main" id="{0BD30B6F-B9A6-8250-E113-146EC9319393}"/>
              </a:ext>
            </a:extLst>
          </p:cNvPr>
          <p:cNvSpPr/>
          <p:nvPr/>
        </p:nvSpPr>
        <p:spPr>
          <a:xfrm flipH="1">
            <a:off x="5016000" y="2348963"/>
            <a:ext cx="2160000" cy="756000"/>
          </a:xfrm>
          <a:prstGeom prst="snip2DiagRect">
            <a:avLst/>
          </a:prstGeom>
          <a:solidFill>
            <a:srgbClr val="F3F3F3"/>
          </a:solidFill>
          <a:ln w="22225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1" algn="ctr">
              <a:buClr>
                <a:srgbClr val="CCCCCC"/>
              </a:buClr>
              <a:buSzPct val="100000"/>
            </a:pPr>
            <a:r>
              <a:rPr lang="en-GB" sz="1400">
                <a:solidFill>
                  <a:srgbClr val="000000"/>
                </a:solidFill>
                <a:latin typeface="Lato Black" panose="020F0A02020204030203" pitchFamily="34" charset="0"/>
              </a:rPr>
              <a:t>SARIMAX</a:t>
            </a:r>
          </a:p>
          <a:p>
            <a:pPr marL="171450" lvl="1" algn="ctr">
              <a:buClr>
                <a:srgbClr val="CCCCCC"/>
              </a:buClr>
              <a:buSzPct val="100000"/>
            </a:pPr>
            <a:r>
              <a:rPr lang="de-DE" sz="1200">
                <a:solidFill>
                  <a:srgbClr val="000000"/>
                </a:solidFill>
                <a:latin typeface="Lato Light" panose="020F0302020204030203" pitchFamily="34" charset="0"/>
              </a:rPr>
              <a:t>Statistical</a:t>
            </a:r>
          </a:p>
        </p:txBody>
      </p:sp>
      <p:sp>
        <p:nvSpPr>
          <p:cNvPr id="21" name="Rechteck: diagonal liegende Ecken abgeschnitten 16">
            <a:extLst>
              <a:ext uri="{FF2B5EF4-FFF2-40B4-BE49-F238E27FC236}">
                <a16:creationId xmlns:a16="http://schemas.microsoft.com/office/drawing/2014/main" id="{4BB04BE7-ECAB-5199-13E3-C42AFCC15E2A}"/>
              </a:ext>
            </a:extLst>
          </p:cNvPr>
          <p:cNvSpPr/>
          <p:nvPr/>
        </p:nvSpPr>
        <p:spPr>
          <a:xfrm flipH="1">
            <a:off x="5016000" y="3627105"/>
            <a:ext cx="2160000" cy="756000"/>
          </a:xfrm>
          <a:prstGeom prst="snip2DiagRect">
            <a:avLst/>
          </a:prstGeom>
          <a:solidFill>
            <a:srgbClr val="F3F3F3"/>
          </a:solidFill>
          <a:ln w="22225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1" algn="ctr">
              <a:buClr>
                <a:srgbClr val="CCCCCC"/>
              </a:buClr>
              <a:buSzPct val="100000"/>
            </a:pPr>
            <a:r>
              <a:rPr lang="de-DE" sz="1400">
                <a:solidFill>
                  <a:srgbClr val="000000"/>
                </a:solidFill>
                <a:latin typeface="Lato Black" panose="020F0A02020204030203" pitchFamily="34" charset="0"/>
              </a:rPr>
              <a:t>XGBoost</a:t>
            </a:r>
          </a:p>
          <a:p>
            <a:pPr marL="171450" lvl="1" algn="ctr">
              <a:buClr>
                <a:srgbClr val="CCCCCC"/>
              </a:buClr>
              <a:buSzPct val="100000"/>
            </a:pPr>
            <a:r>
              <a:rPr lang="de-DE" sz="1200">
                <a:solidFill>
                  <a:srgbClr val="000000"/>
                </a:solidFill>
                <a:latin typeface="Lato Light" panose="020F0302020204030203" pitchFamily="34" charset="0"/>
              </a:rPr>
              <a:t>Gradient Boosting</a:t>
            </a:r>
          </a:p>
        </p:txBody>
      </p:sp>
      <p:sp>
        <p:nvSpPr>
          <p:cNvPr id="22" name="Rechteck: diagonal liegende Ecken abgeschnitten 16">
            <a:extLst>
              <a:ext uri="{FF2B5EF4-FFF2-40B4-BE49-F238E27FC236}">
                <a16:creationId xmlns:a16="http://schemas.microsoft.com/office/drawing/2014/main" id="{9C6A5A30-0062-0AD0-A1DC-6519FC190CC5}"/>
              </a:ext>
            </a:extLst>
          </p:cNvPr>
          <p:cNvSpPr/>
          <p:nvPr/>
        </p:nvSpPr>
        <p:spPr>
          <a:xfrm flipH="1">
            <a:off x="5016001" y="4905248"/>
            <a:ext cx="2160000" cy="756000"/>
          </a:xfrm>
          <a:prstGeom prst="snip2DiagRect">
            <a:avLst/>
          </a:prstGeom>
          <a:solidFill>
            <a:srgbClr val="F3F3F3"/>
          </a:solidFill>
          <a:ln w="22225" cap="flat" cmpd="sng" algn="ctr">
            <a:solidFill>
              <a:srgbClr val="00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1" algn="ctr">
              <a:buClr>
                <a:srgbClr val="CCCCCC"/>
              </a:buClr>
              <a:buSzPct val="100000"/>
            </a:pPr>
            <a:r>
              <a:rPr lang="en-GB" sz="1400">
                <a:solidFill>
                  <a:srgbClr val="000000"/>
                </a:solidFill>
                <a:latin typeface="Lato Black" panose="020F0A02020204030203" pitchFamily="34" charset="0"/>
              </a:rPr>
              <a:t>DNN</a:t>
            </a:r>
          </a:p>
          <a:p>
            <a:pPr marL="171450" lvl="1" algn="ctr">
              <a:buClr>
                <a:srgbClr val="CCCCCC"/>
              </a:buClr>
              <a:buSzPct val="100000"/>
            </a:pPr>
            <a:r>
              <a:rPr lang="en-GB" sz="1200">
                <a:solidFill>
                  <a:srgbClr val="000000"/>
                </a:solidFill>
                <a:latin typeface="Lato Light" panose="020F0302020204030203" pitchFamily="34" charset="0"/>
              </a:rPr>
              <a:t>Deep Learning</a:t>
            </a:r>
            <a:endParaRPr lang="de-DE" sz="1200">
              <a:solidFill>
                <a:srgbClr val="000000"/>
              </a:solidFill>
              <a:latin typeface="Lato Light" panose="020F0302020204030203" pitchFamily="34" charset="0"/>
            </a:endParaRPr>
          </a:p>
        </p:txBody>
      </p:sp>
      <p:sp>
        <p:nvSpPr>
          <p:cNvPr id="23" name="Rechteck: diagonal liegende Ecken abgeschnitten 16">
            <a:extLst>
              <a:ext uri="{FF2B5EF4-FFF2-40B4-BE49-F238E27FC236}">
                <a16:creationId xmlns:a16="http://schemas.microsoft.com/office/drawing/2014/main" id="{1C7B335E-A08E-4AEA-BB30-986F1E4FC0FC}"/>
              </a:ext>
            </a:extLst>
          </p:cNvPr>
          <p:cNvSpPr/>
          <p:nvPr/>
        </p:nvSpPr>
        <p:spPr>
          <a:xfrm flipH="1">
            <a:off x="8040618" y="2348880"/>
            <a:ext cx="3600000" cy="756000"/>
          </a:xfrm>
          <a:prstGeom prst="snip2DiagRect">
            <a:avLst/>
          </a:prstGeom>
          <a:solidFill>
            <a:srgbClr val="F3F3F3"/>
          </a:solidFill>
          <a:ln w="22225" cap="flat" cmpd="sng" algn="ctr">
            <a:solidFill>
              <a:srgbClr val="035D3C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1" algn="ctr">
              <a:buClr>
                <a:srgbClr val="CCCCCC"/>
              </a:buClr>
              <a:buSzPct val="100000"/>
            </a:pPr>
            <a:r>
              <a:rPr lang="de-DE" sz="1200">
                <a:solidFill>
                  <a:srgbClr val="000000"/>
                </a:solidFill>
                <a:latin typeface="Lato Light" panose="020F0302020204030203" pitchFamily="34" charset="0"/>
              </a:rPr>
              <a:t>Captures </a:t>
            </a:r>
            <a:r>
              <a:rPr lang="de-DE" sz="1200">
                <a:solidFill>
                  <a:srgbClr val="000000"/>
                </a:solidFill>
                <a:latin typeface="Lato Black" panose="020F0A02020204030203" pitchFamily="34" charset="0"/>
              </a:rPr>
              <a:t>autocorrelation</a:t>
            </a:r>
            <a:r>
              <a:rPr lang="de-DE" sz="1200">
                <a:solidFill>
                  <a:srgbClr val="000000"/>
                </a:solidFill>
                <a:latin typeface="Lato Light" panose="020F0302020204030203" pitchFamily="34" charset="0"/>
              </a:rPr>
              <a:t> &amp; seasonality explicitly</a:t>
            </a:r>
          </a:p>
        </p:txBody>
      </p:sp>
      <p:sp>
        <p:nvSpPr>
          <p:cNvPr id="24" name="Rechteck: diagonal liegende Ecken abgeschnitten 16">
            <a:extLst>
              <a:ext uri="{FF2B5EF4-FFF2-40B4-BE49-F238E27FC236}">
                <a16:creationId xmlns:a16="http://schemas.microsoft.com/office/drawing/2014/main" id="{8C53D87E-4F7B-5B3A-7F27-3BB93636C0D5}"/>
              </a:ext>
            </a:extLst>
          </p:cNvPr>
          <p:cNvSpPr/>
          <p:nvPr/>
        </p:nvSpPr>
        <p:spPr>
          <a:xfrm flipH="1">
            <a:off x="8040618" y="3627022"/>
            <a:ext cx="3600000" cy="756000"/>
          </a:xfrm>
          <a:prstGeom prst="snip2DiagRect">
            <a:avLst/>
          </a:prstGeom>
          <a:solidFill>
            <a:srgbClr val="F3F3F3"/>
          </a:solidFill>
          <a:ln w="22225" cap="flat" cmpd="sng" algn="ctr">
            <a:solidFill>
              <a:srgbClr val="035D3C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1" algn="ctr">
              <a:buClr>
                <a:srgbClr val="CCCCCC"/>
              </a:buClr>
              <a:buSzPct val="100000"/>
            </a:pPr>
            <a:r>
              <a:rPr lang="de-DE" sz="1200">
                <a:solidFill>
                  <a:srgbClr val="000000"/>
                </a:solidFill>
                <a:latin typeface="Lato Light" panose="020F0302020204030203" pitchFamily="34" charset="0"/>
              </a:rPr>
              <a:t>Robust to </a:t>
            </a:r>
            <a:r>
              <a:rPr lang="de-DE" sz="1200">
                <a:solidFill>
                  <a:srgbClr val="000000"/>
                </a:solidFill>
                <a:latin typeface="Lato Black" panose="020F0A02020204030203" pitchFamily="34" charset="0"/>
              </a:rPr>
              <a:t>small datasets</a:t>
            </a:r>
            <a:r>
              <a:rPr lang="de-DE" sz="1200">
                <a:solidFill>
                  <a:srgbClr val="000000"/>
                </a:solidFill>
                <a:latin typeface="Lato Light" panose="020F0302020204030203" pitchFamily="34" charset="0"/>
              </a:rPr>
              <a:t>, handles non-linearity</a:t>
            </a:r>
          </a:p>
        </p:txBody>
      </p:sp>
      <p:sp>
        <p:nvSpPr>
          <p:cNvPr id="25" name="Rechteck: diagonal liegende Ecken abgeschnitten 16">
            <a:extLst>
              <a:ext uri="{FF2B5EF4-FFF2-40B4-BE49-F238E27FC236}">
                <a16:creationId xmlns:a16="http://schemas.microsoft.com/office/drawing/2014/main" id="{2830D158-7D55-EFC3-DB74-B8802D8BE1F5}"/>
              </a:ext>
            </a:extLst>
          </p:cNvPr>
          <p:cNvSpPr/>
          <p:nvPr/>
        </p:nvSpPr>
        <p:spPr>
          <a:xfrm flipH="1">
            <a:off x="8040618" y="4905165"/>
            <a:ext cx="3600000" cy="756000"/>
          </a:xfrm>
          <a:prstGeom prst="snip2DiagRect">
            <a:avLst/>
          </a:prstGeom>
          <a:solidFill>
            <a:srgbClr val="F3F3F3"/>
          </a:solidFill>
          <a:ln w="22225" cap="flat" cmpd="sng" algn="ctr">
            <a:solidFill>
              <a:srgbClr val="035D3C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1" algn="ctr">
              <a:buClr>
                <a:srgbClr val="CCCCCC"/>
              </a:buClr>
              <a:buSzPct val="100000"/>
            </a:pPr>
            <a:r>
              <a:rPr lang="en-GB" sz="1200">
                <a:solidFill>
                  <a:srgbClr val="000000"/>
                </a:solidFill>
                <a:latin typeface="Lato Light" panose="020F0302020204030203" pitchFamily="34" charset="0"/>
              </a:rPr>
              <a:t>Able to capture </a:t>
            </a:r>
            <a:r>
              <a:rPr lang="en-GB" sz="1200">
                <a:solidFill>
                  <a:srgbClr val="000000"/>
                </a:solidFill>
                <a:latin typeface="Lato Black" panose="020F0A02020204030203" pitchFamily="34" charset="0"/>
              </a:rPr>
              <a:t>complex</a:t>
            </a:r>
            <a:r>
              <a:rPr lang="en-GB" sz="1200">
                <a:solidFill>
                  <a:srgbClr val="000000"/>
                </a:solidFill>
                <a:latin typeface="Lato Light" panose="020F0302020204030203" pitchFamily="34" charset="0"/>
              </a:rPr>
              <a:t> non-linear patterns</a:t>
            </a:r>
          </a:p>
        </p:txBody>
      </p:sp>
      <p:sp>
        <p:nvSpPr>
          <p:cNvPr id="26" name="Rechteck: diagonal liegende Ecken abgeschnitten 16">
            <a:extLst>
              <a:ext uri="{FF2B5EF4-FFF2-40B4-BE49-F238E27FC236}">
                <a16:creationId xmlns:a16="http://schemas.microsoft.com/office/drawing/2014/main" id="{7FDCE388-7317-A276-66FB-2A195E93FD2C}"/>
              </a:ext>
            </a:extLst>
          </p:cNvPr>
          <p:cNvSpPr/>
          <p:nvPr/>
        </p:nvSpPr>
        <p:spPr>
          <a:xfrm flipH="1">
            <a:off x="551384" y="2348880"/>
            <a:ext cx="3600000" cy="756000"/>
          </a:xfrm>
          <a:prstGeom prst="snip2DiagRect">
            <a:avLst/>
          </a:prstGeom>
          <a:solidFill>
            <a:srgbClr val="F3F3F3"/>
          </a:solidFill>
          <a:ln w="22225" cap="flat" cmpd="sng" algn="ctr">
            <a:solidFill>
              <a:srgbClr val="D14E2F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1" algn="ctr">
              <a:buClr>
                <a:srgbClr val="CCCCCC"/>
              </a:buClr>
              <a:buSzPct val="100000"/>
            </a:pPr>
            <a:r>
              <a:rPr lang="de-DE" sz="1200">
                <a:solidFill>
                  <a:srgbClr val="000000"/>
                </a:solidFill>
                <a:latin typeface="Lato Light" panose="020F0302020204030203" pitchFamily="34" charset="0"/>
              </a:rPr>
              <a:t>Assumes </a:t>
            </a:r>
            <a:r>
              <a:rPr lang="de-DE" sz="1200">
                <a:solidFill>
                  <a:srgbClr val="000000"/>
                </a:solidFill>
                <a:latin typeface="Lato Black" panose="020F0A02020204030203" pitchFamily="34" charset="0"/>
              </a:rPr>
              <a:t>linearity</a:t>
            </a:r>
            <a:endParaRPr lang="de-DE" sz="1100">
              <a:solidFill>
                <a:srgbClr val="000000"/>
              </a:solidFill>
              <a:latin typeface="Lato Black" panose="020F0A02020204030203" pitchFamily="34" charset="0"/>
            </a:endParaRPr>
          </a:p>
        </p:txBody>
      </p:sp>
      <p:sp>
        <p:nvSpPr>
          <p:cNvPr id="27" name="Rechteck: diagonal liegende Ecken abgeschnitten 16">
            <a:extLst>
              <a:ext uri="{FF2B5EF4-FFF2-40B4-BE49-F238E27FC236}">
                <a16:creationId xmlns:a16="http://schemas.microsoft.com/office/drawing/2014/main" id="{57BE457F-C741-C0EC-ECF9-2E184D8EA3AA}"/>
              </a:ext>
            </a:extLst>
          </p:cNvPr>
          <p:cNvSpPr/>
          <p:nvPr/>
        </p:nvSpPr>
        <p:spPr>
          <a:xfrm flipH="1">
            <a:off x="551384" y="3627022"/>
            <a:ext cx="3600000" cy="756000"/>
          </a:xfrm>
          <a:prstGeom prst="snip2DiagRect">
            <a:avLst/>
          </a:prstGeom>
          <a:solidFill>
            <a:srgbClr val="F3F3F3"/>
          </a:solidFill>
          <a:ln w="22225" cap="flat" cmpd="sng" algn="ctr">
            <a:solidFill>
              <a:srgbClr val="D14E2F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1" algn="ctr">
              <a:buClr>
                <a:srgbClr val="CCCCCC"/>
              </a:buClr>
              <a:buSzPct val="100000"/>
            </a:pPr>
            <a:r>
              <a:rPr lang="en-GB" sz="1200">
                <a:solidFill>
                  <a:srgbClr val="000000"/>
                </a:solidFill>
                <a:latin typeface="Lato Light" panose="020F0302020204030203" pitchFamily="34" charset="0"/>
              </a:rPr>
              <a:t>Cannot model sequential dependencies natively</a:t>
            </a:r>
            <a:endParaRPr lang="de-DE" sz="1100">
              <a:solidFill>
                <a:srgbClr val="000000"/>
              </a:solidFill>
              <a:latin typeface="Lato Light" panose="020F0302020204030203" pitchFamily="34" charset="0"/>
            </a:endParaRPr>
          </a:p>
        </p:txBody>
      </p:sp>
      <p:sp>
        <p:nvSpPr>
          <p:cNvPr id="28" name="Rechteck: diagonal liegende Ecken abgeschnitten 16">
            <a:extLst>
              <a:ext uri="{FF2B5EF4-FFF2-40B4-BE49-F238E27FC236}">
                <a16:creationId xmlns:a16="http://schemas.microsoft.com/office/drawing/2014/main" id="{065F59DB-6C5F-BCAC-A54D-B2727AEF162C}"/>
              </a:ext>
            </a:extLst>
          </p:cNvPr>
          <p:cNvSpPr/>
          <p:nvPr/>
        </p:nvSpPr>
        <p:spPr>
          <a:xfrm flipH="1">
            <a:off x="551384" y="4905165"/>
            <a:ext cx="3600000" cy="756000"/>
          </a:xfrm>
          <a:prstGeom prst="snip2DiagRect">
            <a:avLst/>
          </a:prstGeom>
          <a:solidFill>
            <a:srgbClr val="F3F3F3"/>
          </a:solidFill>
          <a:ln w="22225" cap="flat" cmpd="sng" algn="ctr">
            <a:solidFill>
              <a:srgbClr val="D14E2F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1" algn="ctr">
              <a:buClr>
                <a:srgbClr val="CCCCCC"/>
              </a:buClr>
              <a:buSzPct val="100000"/>
            </a:pPr>
            <a:r>
              <a:rPr lang="en-GB" sz="1200">
                <a:solidFill>
                  <a:srgbClr val="000000"/>
                </a:solidFill>
                <a:latin typeface="Lato Light" panose="020F0302020204030203" pitchFamily="34" charset="0"/>
              </a:rPr>
              <a:t>Requires </a:t>
            </a:r>
            <a:r>
              <a:rPr lang="en-GB" sz="1200">
                <a:solidFill>
                  <a:srgbClr val="000000"/>
                </a:solidFill>
                <a:latin typeface="Lato Black" panose="020F0A02020204030203" pitchFamily="34" charset="0"/>
              </a:rPr>
              <a:t>large</a:t>
            </a:r>
            <a:r>
              <a:rPr lang="en-GB" sz="1200">
                <a:solidFill>
                  <a:srgbClr val="000000"/>
                </a:solidFill>
                <a:latin typeface="Lato Light" panose="020F0302020204030203" pitchFamily="34" charset="0"/>
              </a:rPr>
              <a:t> training data</a:t>
            </a:r>
            <a:endParaRPr lang="de-DE" sz="1100">
              <a:solidFill>
                <a:srgbClr val="000000"/>
              </a:solidFill>
              <a:latin typeface="Lato Light" panose="020F0302020204030203" pitchFamily="34" charset="0"/>
            </a:endParaRPr>
          </a:p>
        </p:txBody>
      </p:sp>
      <p:sp>
        <p:nvSpPr>
          <p:cNvPr id="29" name="Arrow: Chevron 20">
            <a:extLst>
              <a:ext uri="{FF2B5EF4-FFF2-40B4-BE49-F238E27FC236}">
                <a16:creationId xmlns:a16="http://schemas.microsoft.com/office/drawing/2014/main" id="{1FD9038E-6722-32F4-0EF1-734B3A04036E}"/>
              </a:ext>
            </a:extLst>
          </p:cNvPr>
          <p:cNvSpPr>
            <a:spLocks noChangeAspect="1"/>
          </p:cNvSpPr>
          <p:nvPr/>
        </p:nvSpPr>
        <p:spPr>
          <a:xfrm>
            <a:off x="7536160" y="2546963"/>
            <a:ext cx="151579" cy="360000"/>
          </a:xfrm>
          <a:prstGeom prst="chevron">
            <a:avLst>
              <a:gd name="adj" fmla="val 63228"/>
            </a:avLst>
          </a:prstGeom>
          <a:solidFill>
            <a:srgbClr val="035D3C"/>
          </a:solidFill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0" name="Arrow: Chevron 20">
            <a:extLst>
              <a:ext uri="{FF2B5EF4-FFF2-40B4-BE49-F238E27FC236}">
                <a16:creationId xmlns:a16="http://schemas.microsoft.com/office/drawing/2014/main" id="{F9B504EA-0E23-A780-991B-9A4B79318703}"/>
              </a:ext>
            </a:extLst>
          </p:cNvPr>
          <p:cNvSpPr>
            <a:spLocks noChangeAspect="1"/>
          </p:cNvSpPr>
          <p:nvPr/>
        </p:nvSpPr>
        <p:spPr>
          <a:xfrm>
            <a:off x="7536160" y="3825105"/>
            <a:ext cx="151579" cy="360000"/>
          </a:xfrm>
          <a:prstGeom prst="chevron">
            <a:avLst>
              <a:gd name="adj" fmla="val 63228"/>
            </a:avLst>
          </a:prstGeom>
          <a:solidFill>
            <a:srgbClr val="035D3C"/>
          </a:solidFill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1" name="Arrow: Chevron 20">
            <a:extLst>
              <a:ext uri="{FF2B5EF4-FFF2-40B4-BE49-F238E27FC236}">
                <a16:creationId xmlns:a16="http://schemas.microsoft.com/office/drawing/2014/main" id="{FBC172EC-1E60-19E6-EC17-407449DDB426}"/>
              </a:ext>
            </a:extLst>
          </p:cNvPr>
          <p:cNvSpPr>
            <a:spLocks noChangeAspect="1"/>
          </p:cNvSpPr>
          <p:nvPr/>
        </p:nvSpPr>
        <p:spPr>
          <a:xfrm>
            <a:off x="7536160" y="5103248"/>
            <a:ext cx="151579" cy="360000"/>
          </a:xfrm>
          <a:prstGeom prst="chevron">
            <a:avLst>
              <a:gd name="adj" fmla="val 63228"/>
            </a:avLst>
          </a:prstGeom>
          <a:solidFill>
            <a:srgbClr val="035D3C"/>
          </a:solidFill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2" name="Arrow: Chevron 20">
            <a:extLst>
              <a:ext uri="{FF2B5EF4-FFF2-40B4-BE49-F238E27FC236}">
                <a16:creationId xmlns:a16="http://schemas.microsoft.com/office/drawing/2014/main" id="{76E4B66F-C538-ABCD-4663-327C66934C26}"/>
              </a:ext>
            </a:extLst>
          </p:cNvPr>
          <p:cNvSpPr>
            <a:spLocks noChangeAspect="1"/>
          </p:cNvSpPr>
          <p:nvPr/>
        </p:nvSpPr>
        <p:spPr>
          <a:xfrm flipH="1">
            <a:off x="4504261" y="2546963"/>
            <a:ext cx="151579" cy="360000"/>
          </a:xfrm>
          <a:prstGeom prst="chevron">
            <a:avLst>
              <a:gd name="adj" fmla="val 63228"/>
            </a:avLst>
          </a:prstGeom>
          <a:solidFill>
            <a:srgbClr val="D14E2F"/>
          </a:solidFill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3" name="Arrow: Chevron 20">
            <a:extLst>
              <a:ext uri="{FF2B5EF4-FFF2-40B4-BE49-F238E27FC236}">
                <a16:creationId xmlns:a16="http://schemas.microsoft.com/office/drawing/2014/main" id="{9AB71400-05A7-9FCE-62D2-A02FC03B5FDE}"/>
              </a:ext>
            </a:extLst>
          </p:cNvPr>
          <p:cNvSpPr>
            <a:spLocks noChangeAspect="1"/>
          </p:cNvSpPr>
          <p:nvPr/>
        </p:nvSpPr>
        <p:spPr>
          <a:xfrm flipH="1">
            <a:off x="4504261" y="3825105"/>
            <a:ext cx="151579" cy="360000"/>
          </a:xfrm>
          <a:prstGeom prst="chevron">
            <a:avLst>
              <a:gd name="adj" fmla="val 63228"/>
            </a:avLst>
          </a:prstGeom>
          <a:solidFill>
            <a:srgbClr val="D14E2F"/>
          </a:solidFill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4" name="Arrow: Chevron 20">
            <a:extLst>
              <a:ext uri="{FF2B5EF4-FFF2-40B4-BE49-F238E27FC236}">
                <a16:creationId xmlns:a16="http://schemas.microsoft.com/office/drawing/2014/main" id="{5D77F6C1-F05E-D189-66C4-375C14A57E2D}"/>
              </a:ext>
            </a:extLst>
          </p:cNvPr>
          <p:cNvSpPr>
            <a:spLocks noChangeAspect="1"/>
          </p:cNvSpPr>
          <p:nvPr/>
        </p:nvSpPr>
        <p:spPr>
          <a:xfrm flipH="1">
            <a:off x="4504261" y="5103248"/>
            <a:ext cx="151579" cy="360000"/>
          </a:xfrm>
          <a:prstGeom prst="chevron">
            <a:avLst>
              <a:gd name="adj" fmla="val 63228"/>
            </a:avLst>
          </a:prstGeom>
          <a:solidFill>
            <a:srgbClr val="D14E2F"/>
          </a:solidFill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41E4386-0206-8A01-BB78-2370E5A8E6A0}"/>
              </a:ext>
            </a:extLst>
          </p:cNvPr>
          <p:cNvSpPr txBox="1"/>
          <p:nvPr/>
        </p:nvSpPr>
        <p:spPr>
          <a:xfrm>
            <a:off x="1073242" y="1783849"/>
            <a:ext cx="2556284" cy="276999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>
                <a:solidFill>
                  <a:srgbClr val="000000"/>
                </a:solidFill>
                <a:latin typeface="Lato Black" panose="020F0A02020204030203" pitchFamily="34" charset="0"/>
              </a:rPr>
              <a:t>Limitation</a:t>
            </a:r>
            <a:endParaRPr lang="en-US" err="1">
              <a:solidFill>
                <a:srgbClr val="000000"/>
              </a:solidFill>
              <a:latin typeface="Lato Black" panose="020F0A0202020403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25F9BB-F4E2-FCF1-0907-D8B71CCE8D9A}"/>
              </a:ext>
            </a:extLst>
          </p:cNvPr>
          <p:cNvSpPr txBox="1"/>
          <p:nvPr/>
        </p:nvSpPr>
        <p:spPr>
          <a:xfrm>
            <a:off x="4817858" y="1783849"/>
            <a:ext cx="2556284" cy="276999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>
                <a:solidFill>
                  <a:srgbClr val="000000"/>
                </a:solidFill>
                <a:latin typeface="Lato Black" panose="020F0A02020204030203" pitchFamily="34" charset="0"/>
              </a:rPr>
              <a:t>Model</a:t>
            </a:r>
            <a:endParaRPr lang="en-US" err="1">
              <a:solidFill>
                <a:srgbClr val="000000"/>
              </a:solidFill>
              <a:latin typeface="Lato Black" panose="020F0A0202020403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E3D4BE-01F8-FF2D-7FF2-99DA1B30A9E0}"/>
              </a:ext>
            </a:extLst>
          </p:cNvPr>
          <p:cNvSpPr txBox="1"/>
          <p:nvPr/>
        </p:nvSpPr>
        <p:spPr>
          <a:xfrm>
            <a:off x="8562476" y="1783849"/>
            <a:ext cx="2556284" cy="276999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>
                <a:solidFill>
                  <a:srgbClr val="000000"/>
                </a:solidFill>
                <a:latin typeface="Lato Black" panose="020F0A02020204030203" pitchFamily="34" charset="0"/>
              </a:rPr>
              <a:t>Strength</a:t>
            </a:r>
            <a:endParaRPr lang="en-US" err="1">
              <a:solidFill>
                <a:srgbClr val="000000"/>
              </a:solidFill>
              <a:latin typeface="Lato Black" panose="020F0A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5402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3BFDC-1C10-D581-02DB-16EBD591B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9C292-325D-632D-AE54-D98FB908E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XGBoost</a:t>
            </a:r>
            <a:r>
              <a:rPr lang="en-GB"/>
              <a:t> achieves the lowest forecast error across all feature configurations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D27D5E-1259-F307-3D89-6198E8C92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675" y="1592797"/>
            <a:ext cx="9628652" cy="3096774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9B8B620-D386-0B3A-256A-348CC6BF1251}"/>
              </a:ext>
            </a:extLst>
          </p:cNvPr>
          <p:cNvGraphicFramePr>
            <a:graphicFrameLocks noGrp="1"/>
          </p:cNvGraphicFramePr>
          <p:nvPr/>
        </p:nvGraphicFramePr>
        <p:xfrm>
          <a:off x="2032001" y="4955572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43457131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62055533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58510515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2805596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>
                          <a:latin typeface="Lato Black" panose="020F0A02020204030203" pitchFamily="34" charset="0"/>
                        </a:rPr>
                        <a:t>SARIMAX</a:t>
                      </a:r>
                      <a:endParaRPr lang="en-US" b="0">
                        <a:latin typeface="Lato Black" panose="020F0A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>
                          <a:latin typeface="Lato Black" panose="020F0A02020204030203" pitchFamily="34" charset="0"/>
                        </a:rPr>
                        <a:t>XGBoost</a:t>
                      </a:r>
                      <a:endParaRPr lang="en-US" b="0">
                        <a:latin typeface="Lato Black" panose="020F0A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>
                          <a:latin typeface="Lato Black" panose="020F0A02020204030203" pitchFamily="34" charset="0"/>
                        </a:rPr>
                        <a:t>DNN</a:t>
                      </a:r>
                      <a:endParaRPr lang="en-US" b="0">
                        <a:latin typeface="Lato Black" panose="020F0A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6442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/>
                        <a:t>2024 MAE (€/MWh)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16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>
                          <a:latin typeface="Lato Black" panose="020F0A02020204030203" pitchFamily="34" charset="0"/>
                        </a:rPr>
                        <a:t>12</a:t>
                      </a:r>
                      <a:endParaRPr lang="en-US" b="0">
                        <a:latin typeface="Lato Black" panose="020F0A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15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3648549"/>
                  </a:ext>
                </a:extLst>
              </a:tr>
            </a:tbl>
          </a:graphicData>
        </a:graphic>
      </p:graphicFrame>
      <p:sp>
        <p:nvSpPr>
          <p:cNvPr id="7" name="Rechteck: diagonal liegende Ecken abgeschnitten 16">
            <a:extLst>
              <a:ext uri="{FF2B5EF4-FFF2-40B4-BE49-F238E27FC236}">
                <a16:creationId xmlns:a16="http://schemas.microsoft.com/office/drawing/2014/main" id="{11107EFA-CDE8-F1D8-565B-9E9FB1C5A409}"/>
              </a:ext>
            </a:extLst>
          </p:cNvPr>
          <p:cNvSpPr/>
          <p:nvPr/>
        </p:nvSpPr>
        <p:spPr>
          <a:xfrm flipH="1">
            <a:off x="551384" y="5952358"/>
            <a:ext cx="9577064" cy="428972"/>
          </a:xfrm>
          <a:prstGeom prst="snip2DiagRect">
            <a:avLst/>
          </a:prstGeom>
          <a:noFill/>
          <a:ln w="22225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22225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1">
              <a:buClr>
                <a:srgbClr val="CCCCCC"/>
              </a:buClr>
              <a:buSzPct val="100000"/>
            </a:pPr>
            <a:r>
              <a:rPr lang="en-GB" sz="1400">
                <a:solidFill>
                  <a:srgbClr val="000000"/>
                </a:solidFill>
                <a:latin typeface="Lato Black" panose="020F0A02020204030203" pitchFamily="34" charset="0"/>
              </a:rPr>
              <a:t>A lightweight ML model with well-selected features outperforms complex architectures under data constraints</a:t>
            </a:r>
            <a:endParaRPr lang="de-DE" sz="1400">
              <a:solidFill>
                <a:srgbClr val="000000"/>
              </a:solidFill>
              <a:latin typeface="Lato Black" panose="020F0A02020204030203" pitchFamily="34" charset="0"/>
            </a:endParaRPr>
          </a:p>
        </p:txBody>
      </p:sp>
      <p:sp>
        <p:nvSpPr>
          <p:cNvPr id="8" name="Arrow: Chevron 20">
            <a:extLst>
              <a:ext uri="{FF2B5EF4-FFF2-40B4-BE49-F238E27FC236}">
                <a16:creationId xmlns:a16="http://schemas.microsoft.com/office/drawing/2014/main" id="{CC5D8380-645A-D1B3-E00C-54642D74F074}"/>
              </a:ext>
            </a:extLst>
          </p:cNvPr>
          <p:cNvSpPr>
            <a:spLocks noChangeAspect="1"/>
          </p:cNvSpPr>
          <p:nvPr/>
        </p:nvSpPr>
        <p:spPr>
          <a:xfrm>
            <a:off x="605650" y="5986842"/>
            <a:ext cx="151579" cy="360000"/>
          </a:xfrm>
          <a:prstGeom prst="chevron">
            <a:avLst>
              <a:gd name="adj" fmla="val 63228"/>
            </a:avLst>
          </a:prstGeom>
          <a:solidFill>
            <a:srgbClr val="035D3C"/>
          </a:solidFill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852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82B821-C20F-8B35-5318-F0699EE8F1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04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255072B-7CAD-48F9-9E54-FC8730AED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Translating forecast quality into revenue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4950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486B0-F0E3-C197-2E73-E29478965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12FB0-237B-B742-DCF7-DFFFD6DA4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 revenue-based metric is needed to evaluate forecast quality for BESS dispatch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E645E16-3E2A-2DBF-1A72-1E187EB1A717}"/>
                  </a:ext>
                </a:extLst>
              </p:cNvPr>
              <p:cNvSpPr txBox="1"/>
              <p:nvPr/>
            </p:nvSpPr>
            <p:spPr>
              <a:xfrm>
                <a:off x="6275388" y="5229200"/>
                <a:ext cx="4933070" cy="1011752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Aft>
                    <a:spcPts val="600"/>
                  </a:spcAft>
                  <a:buClr>
                    <a:srgbClr val="B4B4B4"/>
                  </a:buClr>
                  <a:buSzPct val="100000"/>
                </a:pPr>
                <a:r>
                  <a:rPr lang="de-DE">
                    <a:solidFill>
                      <a:srgbClr val="000000"/>
                    </a:solidFill>
                    <a:latin typeface="Lato Black" panose="020F0A02020204030203" pitchFamily="34" charset="0"/>
                  </a:rPr>
                  <a:t>Forecasting Efficiency Ratio </a:t>
                </a:r>
              </a:p>
              <a:p>
                <a:pPr>
                  <a:spcAft>
                    <a:spcPts val="600"/>
                  </a:spcAft>
                  <a:buClr>
                    <a:srgbClr val="B4B4B4"/>
                  </a:buClr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FER</m:t>
                      </m:r>
                      <m:r>
                        <a:rPr lang="de-DE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∏"/>
                              <m:subHide m:val="on"/>
                              <m:supHide m:val="on"/>
                              <m:ctrlPr>
                                <a:rPr lang="de-DE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forecast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∏"/>
                              <m:subHide m:val="on"/>
                              <m:supHide m:val="on"/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perfect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de-DE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E645E16-3E2A-2DBF-1A72-1E187EB1A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388" y="5229200"/>
                <a:ext cx="4933070" cy="1011752"/>
              </a:xfrm>
              <a:prstGeom prst="rect">
                <a:avLst/>
              </a:prstGeom>
              <a:blipFill>
                <a:blip r:embed="rId11"/>
                <a:stretch>
                  <a:fillRect t="-722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0E5C3FBD-3DD2-1760-34CF-36A76DC73C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5" y="1592797"/>
            <a:ext cx="5215139" cy="45963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782A93-7EB6-420A-E931-711083ED647C}"/>
              </a:ext>
            </a:extLst>
          </p:cNvPr>
          <p:cNvSpPr txBox="1"/>
          <p:nvPr/>
        </p:nvSpPr>
        <p:spPr>
          <a:xfrm>
            <a:off x="551384" y="6104331"/>
            <a:ext cx="6096000" cy="276999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r>
              <a:rPr lang="de-DE" sz="1200"/>
              <a:t>Data Source: ENTSO-E Transparency Platform</a:t>
            </a:r>
            <a:endParaRPr lang="en-US" sz="1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7A1A4D-DC4B-574B-9DEC-70112467425F}"/>
              </a:ext>
            </a:extLst>
          </p:cNvPr>
          <p:cNvSpPr txBox="1"/>
          <p:nvPr/>
        </p:nvSpPr>
        <p:spPr>
          <a:xfrm>
            <a:off x="7104111" y="1846577"/>
            <a:ext cx="4536505" cy="2908489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Clr>
                <a:srgbClr val="B4B4B4"/>
              </a:buClr>
              <a:buSzPct val="100000"/>
            </a:pPr>
            <a:r>
              <a:rPr lang="en-GB" sz="1400">
                <a:solidFill>
                  <a:srgbClr val="000000"/>
                </a:solidFill>
              </a:rPr>
              <a:t>The optimal revenue strategy for BESS dispatch on solely the day-ahead auction is </a:t>
            </a:r>
            <a:r>
              <a:rPr lang="en-GB" sz="1400">
                <a:solidFill>
                  <a:srgbClr val="000000"/>
                </a:solidFill>
                <a:latin typeface="Lato Black" panose="020F0A02020204030203" pitchFamily="34" charset="0"/>
              </a:rPr>
              <a:t>intraday arbitrage </a:t>
            </a:r>
          </a:p>
          <a:p>
            <a:pPr>
              <a:spcAft>
                <a:spcPts val="600"/>
              </a:spcAft>
              <a:buClr>
                <a:srgbClr val="B4B4B4"/>
              </a:buClr>
              <a:buSzPct val="100000"/>
            </a:pPr>
            <a:endParaRPr lang="en-GB" sz="140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  <a:buClr>
                <a:srgbClr val="B4B4B4"/>
              </a:buClr>
              <a:buSzPct val="100000"/>
            </a:pPr>
            <a:endParaRPr lang="en-GB" sz="140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  <a:buClr>
                <a:srgbClr val="B4B4B4"/>
              </a:buClr>
              <a:buSzPct val="100000"/>
            </a:pPr>
            <a:r>
              <a:rPr lang="en-GB" sz="1400">
                <a:solidFill>
                  <a:srgbClr val="000000"/>
                </a:solidFill>
              </a:rPr>
              <a:t>Unlike trade portfolios, batteries contain real </a:t>
            </a:r>
            <a:r>
              <a:rPr lang="en-GB" sz="1400">
                <a:solidFill>
                  <a:srgbClr val="000000"/>
                </a:solidFill>
                <a:latin typeface="Lato Black" panose="020F0A02020204030203" pitchFamily="34" charset="0"/>
              </a:rPr>
              <a:t>physical constraints</a:t>
            </a:r>
            <a:r>
              <a:rPr lang="en-GB" sz="1400">
                <a:solidFill>
                  <a:srgbClr val="000000"/>
                </a:solidFill>
              </a:rPr>
              <a:t> in the form of state of charge</a:t>
            </a:r>
          </a:p>
          <a:p>
            <a:pPr>
              <a:spcAft>
                <a:spcPts val="600"/>
              </a:spcAft>
              <a:buClr>
                <a:srgbClr val="B4B4B4"/>
              </a:buClr>
              <a:buSzPct val="100000"/>
            </a:pPr>
            <a:endParaRPr lang="en-GB" sz="1400">
              <a:solidFill>
                <a:srgbClr val="000000"/>
              </a:solidFill>
              <a:latin typeface="Lato Black" panose="020F0A02020204030203" pitchFamily="34" charset="0"/>
            </a:endParaRPr>
          </a:p>
          <a:p>
            <a:pPr>
              <a:spcAft>
                <a:spcPts val="600"/>
              </a:spcAft>
              <a:buClr>
                <a:srgbClr val="B4B4B4"/>
              </a:buClr>
              <a:buSzPct val="100000"/>
            </a:pPr>
            <a:endParaRPr lang="en-GB" sz="1400">
              <a:solidFill>
                <a:srgbClr val="000000"/>
              </a:solidFill>
              <a:latin typeface="Lato Black" panose="020F0A02020204030203" pitchFamily="34" charset="0"/>
            </a:endParaRPr>
          </a:p>
          <a:p>
            <a:pPr>
              <a:spcAft>
                <a:spcPts val="600"/>
              </a:spcAft>
              <a:buClr>
                <a:srgbClr val="B4B4B4"/>
              </a:buClr>
              <a:buSzPct val="100000"/>
            </a:pPr>
            <a:r>
              <a:rPr lang="en-GB" sz="1400">
                <a:solidFill>
                  <a:srgbClr val="000000"/>
                </a:solidFill>
                <a:latin typeface="Lato Light" panose="020F0302020204030203" pitchFamily="34" charset="0"/>
              </a:rPr>
              <a:t>An </a:t>
            </a:r>
            <a:r>
              <a:rPr lang="en-GB" sz="1400">
                <a:solidFill>
                  <a:srgbClr val="000000"/>
                </a:solidFill>
                <a:latin typeface="Lato Black" panose="020F0A02020204030203" pitchFamily="34" charset="0"/>
              </a:rPr>
              <a:t>optimiser</a:t>
            </a:r>
            <a:r>
              <a:rPr lang="en-GB" sz="1400">
                <a:solidFill>
                  <a:srgbClr val="000000"/>
                </a:solidFill>
                <a:latin typeface="Lato Light" panose="020F0302020204030203" pitchFamily="34" charset="0"/>
              </a:rPr>
              <a:t> is used to determine optimal trading decisions from price forecasts whilst maintaining constraints</a:t>
            </a:r>
          </a:p>
          <a:p>
            <a:pPr>
              <a:spcAft>
                <a:spcPts val="600"/>
              </a:spcAft>
              <a:buClr>
                <a:srgbClr val="B4B4B4"/>
              </a:buClr>
              <a:buSzPct val="100000"/>
            </a:pPr>
            <a:endParaRPr lang="en-GB" sz="1400">
              <a:solidFill>
                <a:srgbClr val="000000"/>
              </a:solidFill>
            </a:endParaRPr>
          </a:p>
        </p:txBody>
      </p:sp>
      <p:grpSp>
        <p:nvGrpSpPr>
          <p:cNvPr id="19" name="easyIcon">
            <a:extLst>
              <a:ext uri="{FF2B5EF4-FFF2-40B4-BE49-F238E27FC236}">
                <a16:creationId xmlns:a16="http://schemas.microsoft.com/office/drawing/2014/main" id="{ECCF7FB3-965A-FD50-8357-DCF8EBA86E7E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312024" y="1808820"/>
            <a:ext cx="540000" cy="540000"/>
            <a:chOff x="7792251" y="4161738"/>
            <a:chExt cx="864001" cy="864001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5B1D9320-0A1F-0C6F-84D4-77ECC254171E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7792251" y="4161738"/>
              <a:ext cx="864001" cy="864001"/>
            </a:xfrm>
            <a:prstGeom prst="ellipse">
              <a:avLst/>
            </a:prstGeom>
            <a:noFill/>
            <a:ln w="12700" cap="flat" cmpd="sng" algn="ctr">
              <a:solidFill>
                <a:srgbClr val="035D3C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CAFB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sz="1600" err="1">
                <a:solidFill>
                  <a:srgbClr val="FFFFFF"/>
                </a:solidFill>
              </a:endParaRPr>
            </a:p>
          </p:txBody>
        </p:sp>
        <p:pic>
          <p:nvPicPr>
            <p:cNvPr id="21" name="Vector">
              <a:extLst>
                <a:ext uri="{FF2B5EF4-FFF2-40B4-BE49-F238E27FC236}">
                  <a16:creationId xmlns:a16="http://schemas.microsoft.com/office/drawing/2014/main" id="{81AAB140-5D11-F52B-D937-02CF3540215E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972251" y="4341738"/>
              <a:ext cx="504000" cy="504000"/>
            </a:xfrm>
            <a:prstGeom prst="rect">
              <a:avLst/>
            </a:prstGeom>
          </p:spPr>
        </p:pic>
      </p:grpSp>
      <p:grpSp>
        <p:nvGrpSpPr>
          <p:cNvPr id="16" name="easyIcon">
            <a:extLst>
              <a:ext uri="{FF2B5EF4-FFF2-40B4-BE49-F238E27FC236}">
                <a16:creationId xmlns:a16="http://schemas.microsoft.com/office/drawing/2014/main" id="{32BE4095-0292-2C6B-2968-7CEECC47F6F8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6312024" y="2888940"/>
            <a:ext cx="540000" cy="540000"/>
            <a:chOff x="4912092" y="4161738"/>
            <a:chExt cx="863999" cy="864002"/>
          </a:xfrm>
        </p:grpSpPr>
        <p:sp>
          <p:nvSpPr>
            <p:cNvPr id="17" name="Background">
              <a:extLst>
                <a:ext uri="{FF2B5EF4-FFF2-40B4-BE49-F238E27FC236}">
                  <a16:creationId xmlns:a16="http://schemas.microsoft.com/office/drawing/2014/main" id="{3D8036DB-8DA9-4C4B-D13D-BB41237A522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4912092" y="4161738"/>
              <a:ext cx="863999" cy="864002"/>
            </a:xfrm>
            <a:prstGeom prst="ellipse">
              <a:avLst/>
            </a:prstGeom>
            <a:noFill/>
            <a:ln w="12700" cap="flat" cmpd="sng" algn="ctr">
              <a:solidFill>
                <a:srgbClr val="035D3C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sz="1600" err="1">
                <a:solidFill>
                  <a:srgbClr val="FFFFFF"/>
                </a:solidFill>
              </a:endParaRPr>
            </a:p>
          </p:txBody>
        </p:sp>
        <p:pic>
          <p:nvPicPr>
            <p:cNvPr id="18" name="Vector">
              <a:extLst>
                <a:ext uri="{FF2B5EF4-FFF2-40B4-BE49-F238E27FC236}">
                  <a16:creationId xmlns:a16="http://schemas.microsoft.com/office/drawing/2014/main" id="{5C4D8835-C844-A124-1AA0-979B966AFF45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056090" y="4305738"/>
              <a:ext cx="576001" cy="576001"/>
            </a:xfrm>
            <a:prstGeom prst="rect">
              <a:avLst/>
            </a:prstGeom>
          </p:spPr>
        </p:pic>
      </p:grpSp>
      <p:grpSp>
        <p:nvGrpSpPr>
          <p:cNvPr id="25" name="easyIcon">
            <a:extLst>
              <a:ext uri="{FF2B5EF4-FFF2-40B4-BE49-F238E27FC236}">
                <a16:creationId xmlns:a16="http://schemas.microsoft.com/office/drawing/2014/main" id="{CE21FC4B-48E1-08F1-5B9C-A8D24FE3245B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6312024" y="3969060"/>
            <a:ext cx="540000" cy="540000"/>
            <a:chOff x="4912090" y="1821993"/>
            <a:chExt cx="863999" cy="863999"/>
          </a:xfrm>
        </p:grpSpPr>
        <p:sp>
          <p:nvSpPr>
            <p:cNvPr id="26" name="Background">
              <a:extLst>
                <a:ext uri="{FF2B5EF4-FFF2-40B4-BE49-F238E27FC236}">
                  <a16:creationId xmlns:a16="http://schemas.microsoft.com/office/drawing/2014/main" id="{3B42E22E-84AA-511B-A4C0-2DA83E7AFBF5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912090" y="1821993"/>
              <a:ext cx="863999" cy="863999"/>
            </a:xfrm>
            <a:prstGeom prst="ellipse">
              <a:avLst/>
            </a:prstGeom>
            <a:noFill/>
            <a:ln w="12700" cap="flat" cmpd="sng" algn="ctr">
              <a:solidFill>
                <a:srgbClr val="035D3C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sz="1600" err="1">
                <a:solidFill>
                  <a:srgbClr val="FFFFFF"/>
                </a:solidFill>
              </a:endParaRPr>
            </a:p>
          </p:txBody>
        </p:sp>
        <p:pic>
          <p:nvPicPr>
            <p:cNvPr id="27" name="Vector">
              <a:extLst>
                <a:ext uri="{FF2B5EF4-FFF2-40B4-BE49-F238E27FC236}">
                  <a16:creationId xmlns:a16="http://schemas.microsoft.com/office/drawing/2014/main" id="{0D607022-E9FD-76CC-6AA1-774AF0E19657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056090" y="1965993"/>
              <a:ext cx="576001" cy="576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89958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DBF14-5425-1135-1C58-014577AFB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FF68B-056D-A3C2-4807-B71503E01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Higher forecasting efficiency ratios do not always correspond to lower MAE</a:t>
            </a:r>
            <a:r>
              <a:rPr lang="en-GB"/>
              <a:t> 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45B8E2-1237-1FC0-1AA4-22109302279C}"/>
              </a:ext>
            </a:extLst>
          </p:cNvPr>
          <p:cNvSpPr txBox="1"/>
          <p:nvPr/>
        </p:nvSpPr>
        <p:spPr>
          <a:xfrm>
            <a:off x="551384" y="6104331"/>
            <a:ext cx="6096000" cy="276999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r>
              <a:rPr lang="en-GB" sz="1200"/>
              <a:t>FORRS analysis using </a:t>
            </a:r>
            <a:r>
              <a:rPr lang="en-GB" sz="1200" err="1"/>
              <a:t>FlexIndex</a:t>
            </a:r>
            <a:r>
              <a:rPr lang="en-GB" sz="1200"/>
              <a:t> optimisation methodology (</a:t>
            </a:r>
            <a:r>
              <a:rPr lang="en-GB" sz="1200" err="1"/>
              <a:t>FlexPower</a:t>
            </a:r>
            <a:r>
              <a:rPr lang="en-GB" sz="1200"/>
              <a:t>, 2025)</a:t>
            </a:r>
            <a:endParaRPr lang="en-US" sz="1200">
              <a:latin typeface="Lato Light" panose="020F030202020403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AE8226-8384-B727-2D1D-13B1AF8481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5" y="1592797"/>
            <a:ext cx="5212091" cy="45323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A22327-72AF-3132-23A8-24F9FDD92AED}"/>
              </a:ext>
            </a:extLst>
          </p:cNvPr>
          <p:cNvSpPr txBox="1"/>
          <p:nvPr/>
        </p:nvSpPr>
        <p:spPr>
          <a:xfrm>
            <a:off x="7104111" y="2310839"/>
            <a:ext cx="4536505" cy="2846933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400">
                <a:solidFill>
                  <a:srgbClr val="000000"/>
                </a:solidFill>
                <a:latin typeface="Lato Black" panose="020F0A02020204030203" pitchFamily="34" charset="0"/>
              </a:rPr>
              <a:t>Feature selection </a:t>
            </a:r>
            <a:r>
              <a:rPr lang="en-GB" sz="1400">
                <a:solidFill>
                  <a:srgbClr val="000000"/>
                </a:solidFill>
              </a:rPr>
              <a:t>matters more than model choice </a:t>
            </a:r>
          </a:p>
          <a:p>
            <a:pPr>
              <a:spcAft>
                <a:spcPts val="600"/>
              </a:spcAft>
            </a:pPr>
            <a:endParaRPr lang="en-GB" sz="140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endParaRPr lang="en-GB" sz="140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endParaRPr lang="en-GB" sz="140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1400">
                <a:solidFill>
                  <a:srgbClr val="000000"/>
                </a:solidFill>
              </a:rPr>
              <a:t>MAE and FER can </a:t>
            </a:r>
            <a:r>
              <a:rPr lang="en-GB" sz="1400">
                <a:solidFill>
                  <a:srgbClr val="000000"/>
                </a:solidFill>
                <a:latin typeface="Lato Black" panose="020F0A02020204030203" pitchFamily="34" charset="0"/>
              </a:rPr>
              <a:t>diverge</a:t>
            </a:r>
            <a:r>
              <a:rPr lang="en-GB" sz="1400">
                <a:solidFill>
                  <a:srgbClr val="000000"/>
                </a:solidFill>
              </a:rPr>
              <a:t> significantly</a:t>
            </a:r>
          </a:p>
          <a:p>
            <a:pPr>
              <a:spcAft>
                <a:spcPts val="600"/>
              </a:spcAft>
            </a:pPr>
            <a:endParaRPr lang="en-GB" sz="140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endParaRPr lang="en-GB" sz="140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1400">
                <a:solidFill>
                  <a:srgbClr val="000000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GB" sz="1400" err="1">
                <a:solidFill>
                  <a:srgbClr val="000000"/>
                </a:solidFill>
                <a:latin typeface="Lato Light" panose="020F0302020204030203" pitchFamily="34" charset="0"/>
              </a:rPr>
              <a:t>XGBoost</a:t>
            </a:r>
            <a:r>
              <a:rPr lang="en-GB" sz="1400">
                <a:solidFill>
                  <a:srgbClr val="000000"/>
                </a:solidFill>
              </a:rPr>
              <a:t> with optimal features yields the best MAE and FER</a:t>
            </a:r>
            <a:endParaRPr lang="en-US" sz="140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  <a:buClr>
                <a:srgbClr val="B4B4B4"/>
              </a:buClr>
              <a:buSzPct val="100000"/>
            </a:pPr>
            <a:endParaRPr lang="en-GB" sz="1400">
              <a:solidFill>
                <a:srgbClr val="000000"/>
              </a:solidFill>
            </a:endParaRPr>
          </a:p>
        </p:txBody>
      </p:sp>
      <p:grpSp>
        <p:nvGrpSpPr>
          <p:cNvPr id="21" name="easyIcon">
            <a:extLst>
              <a:ext uri="{FF2B5EF4-FFF2-40B4-BE49-F238E27FC236}">
                <a16:creationId xmlns:a16="http://schemas.microsoft.com/office/drawing/2014/main" id="{40597B0C-E032-147E-CED4-69BD13F5F835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420096" y="2168860"/>
            <a:ext cx="540000" cy="540000"/>
            <a:chOff x="7792253" y="2991867"/>
            <a:chExt cx="863999" cy="863999"/>
          </a:xfrm>
        </p:grpSpPr>
        <p:sp>
          <p:nvSpPr>
            <p:cNvPr id="22" name="Background">
              <a:extLst>
                <a:ext uri="{FF2B5EF4-FFF2-40B4-BE49-F238E27FC236}">
                  <a16:creationId xmlns:a16="http://schemas.microsoft.com/office/drawing/2014/main" id="{A0BFAF6B-C9BE-B2CA-8332-E33F482BC3EA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7792253" y="2991867"/>
              <a:ext cx="863999" cy="863999"/>
            </a:xfrm>
            <a:prstGeom prst="ellipse">
              <a:avLst/>
            </a:prstGeom>
            <a:noFill/>
            <a:ln w="12700" cap="flat" cmpd="sng" algn="ctr">
              <a:solidFill>
                <a:srgbClr val="035D3C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CAFB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sz="1600" err="1">
                <a:solidFill>
                  <a:srgbClr val="FFFFFF"/>
                </a:solidFill>
              </a:endParaRPr>
            </a:p>
          </p:txBody>
        </p:sp>
        <p:pic>
          <p:nvPicPr>
            <p:cNvPr id="23" name="Vector">
              <a:extLst>
                <a:ext uri="{FF2B5EF4-FFF2-40B4-BE49-F238E27FC236}">
                  <a16:creationId xmlns:a16="http://schemas.microsoft.com/office/drawing/2014/main" id="{FF7B0AD4-C0D8-9757-0282-7F976AA6C0AA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936251" y="3135865"/>
              <a:ext cx="576001" cy="576001"/>
            </a:xfrm>
            <a:prstGeom prst="rect">
              <a:avLst/>
            </a:prstGeom>
          </p:spPr>
        </p:pic>
      </p:grpSp>
      <p:grpSp>
        <p:nvGrpSpPr>
          <p:cNvPr id="24" name="easyIcon">
            <a:extLst>
              <a:ext uri="{FF2B5EF4-FFF2-40B4-BE49-F238E27FC236}">
                <a16:creationId xmlns:a16="http://schemas.microsoft.com/office/drawing/2014/main" id="{B06D2781-2E02-9C56-AB8F-8E770A2AF741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6420096" y="3321048"/>
            <a:ext cx="540000" cy="540000"/>
            <a:chOff x="2031930" y="1821995"/>
            <a:chExt cx="863999" cy="863999"/>
          </a:xfrm>
        </p:grpSpPr>
        <p:sp>
          <p:nvSpPr>
            <p:cNvPr id="25" name="Background">
              <a:extLst>
                <a:ext uri="{FF2B5EF4-FFF2-40B4-BE49-F238E27FC236}">
                  <a16:creationId xmlns:a16="http://schemas.microsoft.com/office/drawing/2014/main" id="{BEDEF04C-2850-5218-D535-FFCE8D2035C1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031930" y="1821995"/>
              <a:ext cx="863999" cy="863999"/>
            </a:xfrm>
            <a:prstGeom prst="ellipse">
              <a:avLst/>
            </a:prstGeom>
            <a:noFill/>
            <a:ln w="12700" cap="flat" cmpd="sng" algn="ctr">
              <a:solidFill>
                <a:srgbClr val="035D3C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CAFB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sz="1600" err="1">
                <a:solidFill>
                  <a:srgbClr val="FFFFFF"/>
                </a:solidFill>
              </a:endParaRPr>
            </a:p>
          </p:txBody>
        </p:sp>
        <p:pic>
          <p:nvPicPr>
            <p:cNvPr id="26" name="Vector">
              <a:extLst>
                <a:ext uri="{FF2B5EF4-FFF2-40B4-BE49-F238E27FC236}">
                  <a16:creationId xmlns:a16="http://schemas.microsoft.com/office/drawing/2014/main" id="{E9BC7B62-8525-6D6F-7AB5-8F74FF7202A7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175928" y="1965993"/>
              <a:ext cx="576001" cy="576001"/>
            </a:xfrm>
            <a:prstGeom prst="rect">
              <a:avLst/>
            </a:prstGeom>
          </p:spPr>
        </p:pic>
      </p:grpSp>
      <p:grpSp>
        <p:nvGrpSpPr>
          <p:cNvPr id="27" name="easyIcon">
            <a:extLst>
              <a:ext uri="{FF2B5EF4-FFF2-40B4-BE49-F238E27FC236}">
                <a16:creationId xmlns:a16="http://schemas.microsoft.com/office/drawing/2014/main" id="{3336F879-295D-76E5-48C3-572DA16A9D71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6420096" y="4473116"/>
            <a:ext cx="540000" cy="540000"/>
            <a:chOff x="10672416" y="2991867"/>
            <a:chExt cx="863999" cy="863999"/>
          </a:xfrm>
        </p:grpSpPr>
        <p:sp>
          <p:nvSpPr>
            <p:cNvPr id="28" name="Background">
              <a:extLst>
                <a:ext uri="{FF2B5EF4-FFF2-40B4-BE49-F238E27FC236}">
                  <a16:creationId xmlns:a16="http://schemas.microsoft.com/office/drawing/2014/main" id="{A5C74689-976E-0BDA-31C3-7215B8881A8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10672416" y="2991867"/>
              <a:ext cx="863999" cy="863999"/>
            </a:xfrm>
            <a:prstGeom prst="ellipse">
              <a:avLst/>
            </a:prstGeom>
            <a:noFill/>
            <a:ln w="12700" cap="flat" cmpd="sng" algn="ctr">
              <a:solidFill>
                <a:srgbClr val="035D3C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CAFB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sz="1600" err="1">
                <a:solidFill>
                  <a:srgbClr val="FFFFFF"/>
                </a:solidFill>
              </a:endParaRPr>
            </a:p>
          </p:txBody>
        </p:sp>
        <p:pic>
          <p:nvPicPr>
            <p:cNvPr id="29" name="Vector">
              <a:extLst>
                <a:ext uri="{FF2B5EF4-FFF2-40B4-BE49-F238E27FC236}">
                  <a16:creationId xmlns:a16="http://schemas.microsoft.com/office/drawing/2014/main" id="{2F4A9665-B2C3-A765-A11C-C671F71B3D5C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816414" y="3135865"/>
              <a:ext cx="576001" cy="576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95772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31E75-3DF0-CBC1-F8DD-60E98CADD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5B1B5-9711-BCAA-5396-9100257B2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Cross-market arbitrage introduces forecast coordination challenges that MAE alone cannot capture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C6D859-A459-EA03-EF54-5BAA6E63B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919" y="1794023"/>
            <a:ext cx="9534163" cy="438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240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C8EE2-0DFB-3C0F-EAC4-27C1915A5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2A806E4-6C6B-E505-1139-B12F9741F2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Open Positions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E360B02-09F2-81B4-0E5D-1B82AB05F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Join our Team!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4DAE788-32EC-B38B-4D80-50AF9AFAB6FC}"/>
              </a:ext>
            </a:extLst>
          </p:cNvPr>
          <p:cNvSpPr txBox="1"/>
          <p:nvPr/>
        </p:nvSpPr>
        <p:spPr>
          <a:xfrm>
            <a:off x="479376" y="1517741"/>
            <a:ext cx="11089233" cy="1536126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2925"/>
              </a:lnSpc>
            </a:pPr>
            <a:r>
              <a:rPr lang="en-US" b="0" i="0">
                <a:solidFill>
                  <a:srgbClr val="000000"/>
                </a:solidFill>
                <a:effectLst/>
                <a:latin typeface="Lato Light" panose="020F0302020204030203" pitchFamily="34" charset="0"/>
              </a:rPr>
              <a:t>We’re on the lookout for talented graduates in Financial Mathematics, Mathematics, Informatics, Economics, Physics, Engineering, and Data Science! Are you ready to shape the future in consulting and trading? </a:t>
            </a:r>
            <a:endParaRPr lang="en-US">
              <a:solidFill>
                <a:srgbClr val="000000"/>
              </a:solidFill>
              <a:effectLst/>
              <a:latin typeface="Lato Light" panose="020F0302020204030203" pitchFamily="34" charset="0"/>
            </a:endParaRPr>
          </a:p>
          <a:p>
            <a:pPr>
              <a:lnSpc>
                <a:spcPts val="2925"/>
              </a:lnSpc>
            </a:pPr>
            <a:endParaRPr lang="en-US" b="0" i="0">
              <a:solidFill>
                <a:srgbClr val="000000"/>
              </a:solidFill>
              <a:effectLst/>
              <a:latin typeface="Lato Light" panose="020F0302020204030203" pitchFamily="34" charset="0"/>
            </a:endParaRPr>
          </a:p>
          <a:p>
            <a:pPr>
              <a:lnSpc>
                <a:spcPts val="2925"/>
              </a:lnSpc>
            </a:pPr>
            <a:r>
              <a:rPr lang="en-US" i="0">
                <a:solidFill>
                  <a:srgbClr val="000000"/>
                </a:solidFill>
                <a:effectLst/>
                <a:latin typeface="Lato Black" panose="020F0502020204030203" pitchFamily="34" charset="0"/>
              </a:rPr>
              <a:t>Interested? Scan the QR code </a:t>
            </a:r>
            <a:r>
              <a:rPr lang="en-US" b="0" i="0">
                <a:solidFill>
                  <a:srgbClr val="000000"/>
                </a:solidFill>
                <a:effectLst/>
                <a:latin typeface="Lato Light" panose="020F0302020204030203" pitchFamily="34" charset="0"/>
              </a:rPr>
              <a:t>to explore our open positions and find the perfect role for you. Let’s connect!</a:t>
            </a:r>
            <a:endParaRPr lang="en-US">
              <a:solidFill>
                <a:srgbClr val="000000"/>
              </a:solidFill>
              <a:effectLst/>
              <a:latin typeface="Lato Light" panose="020F0302020204030203" pitchFamily="34" charset="0"/>
            </a:endParaRPr>
          </a:p>
        </p:txBody>
      </p:sp>
      <p:sp>
        <p:nvSpPr>
          <p:cNvPr id="12" name="Textbox">
            <a:extLst>
              <a:ext uri="{FF2B5EF4-FFF2-40B4-BE49-F238E27FC236}">
                <a16:creationId xmlns:a16="http://schemas.microsoft.com/office/drawing/2014/main" id="{EC001F89-52EB-D9C7-36F8-F31328DB8C62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174007" y="3429000"/>
            <a:ext cx="2813971" cy="39871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endParaRPr lang="en-US" sz="2000">
              <a:solidFill>
                <a:srgbClr val="FFFFFF"/>
              </a:solidFill>
              <a:latin typeface="Lato Black" panose="020F0502020204030203" pitchFamily="34" charset="0"/>
            </a:endParaRPr>
          </a:p>
        </p:txBody>
      </p:sp>
      <p:sp>
        <p:nvSpPr>
          <p:cNvPr id="14" name="masterTextbox1">
            <a:extLst>
              <a:ext uri="{FF2B5EF4-FFF2-40B4-BE49-F238E27FC236}">
                <a16:creationId xmlns:a16="http://schemas.microsoft.com/office/drawing/2014/main" id="{7BF6C229-926B-819C-18FC-43049C69CACC}"/>
              </a:ext>
            </a:extLst>
          </p:cNvPr>
          <p:cNvSpPr txBox="1">
            <a:spLocks/>
          </p:cNvSpPr>
          <p:nvPr/>
        </p:nvSpPr>
        <p:spPr>
          <a:xfrm>
            <a:off x="4723119" y="3374905"/>
            <a:ext cx="2745760" cy="53687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Tx/>
              <a:buNone/>
              <a:defRPr sz="1800" kern="1200">
                <a:solidFill>
                  <a:schemeClr val="tx1"/>
                </a:solidFill>
                <a:latin typeface="Lato Light" panose="020F0502020204030203" pitchFamily="34" charset="0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en-US" sz="2000">
                <a:solidFill>
                  <a:srgbClr val="FFFFFF"/>
                </a:solidFill>
                <a:latin typeface="Lato Black" panose="020F0502020204030203" pitchFamily="34" charset="0"/>
              </a:rPr>
              <a:t>Website Job Description</a:t>
            </a:r>
          </a:p>
        </p:txBody>
      </p:sp>
      <p:sp>
        <p:nvSpPr>
          <p:cNvPr id="24" name="masterTextbox1">
            <a:extLst>
              <a:ext uri="{FF2B5EF4-FFF2-40B4-BE49-F238E27FC236}">
                <a16:creationId xmlns:a16="http://schemas.microsoft.com/office/drawing/2014/main" id="{5F03934A-BC87-DBA3-C79A-9A71D4BE20B0}"/>
              </a:ext>
            </a:extLst>
          </p:cNvPr>
          <p:cNvSpPr txBox="1">
            <a:spLocks/>
          </p:cNvSpPr>
          <p:nvPr/>
        </p:nvSpPr>
        <p:spPr>
          <a:xfrm>
            <a:off x="1155276" y="3374905"/>
            <a:ext cx="2820949" cy="53687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Tx/>
              <a:buNone/>
              <a:defRPr sz="1800" kern="1200">
                <a:solidFill>
                  <a:schemeClr val="tx1"/>
                </a:solidFill>
                <a:latin typeface="Lato Light" panose="020F0502020204030203" pitchFamily="34" charset="0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en-US" sz="2000">
                <a:solidFill>
                  <a:srgbClr val="FFFFFF"/>
                </a:solidFill>
                <a:latin typeface="Lato Black" panose="020F0502020204030203" pitchFamily="34" charset="0"/>
              </a:rPr>
              <a:t>LinkedIn Job Description</a:t>
            </a:r>
          </a:p>
        </p:txBody>
      </p:sp>
      <p:sp>
        <p:nvSpPr>
          <p:cNvPr id="25" name="masterTextbox1">
            <a:extLst>
              <a:ext uri="{FF2B5EF4-FFF2-40B4-BE49-F238E27FC236}">
                <a16:creationId xmlns:a16="http://schemas.microsoft.com/office/drawing/2014/main" id="{0D82C5E7-3EDA-8CAA-6B26-0EF0AD5115CA}"/>
              </a:ext>
            </a:extLst>
          </p:cNvPr>
          <p:cNvSpPr txBox="1">
            <a:spLocks/>
          </p:cNvSpPr>
          <p:nvPr/>
        </p:nvSpPr>
        <p:spPr>
          <a:xfrm>
            <a:off x="8174007" y="3374905"/>
            <a:ext cx="2887940" cy="53687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Tx/>
              <a:buNone/>
              <a:defRPr sz="1800" kern="1200">
                <a:solidFill>
                  <a:schemeClr val="tx1"/>
                </a:solidFill>
                <a:latin typeface="Lato Light" panose="020F0502020204030203" pitchFamily="34" charset="0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Lato Black" panose="020F0502020204030203" pitchFamily="34" charset="0"/>
              </a:rPr>
              <a:t>Other </a:t>
            </a:r>
          </a:p>
          <a:p>
            <a:pPr marL="0" lvl="1" indent="0" algn="ctr"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Lato Black" panose="020F0502020204030203" pitchFamily="34" charset="0"/>
              </a:rPr>
              <a:t>Open Positions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6BD16A-1F50-29D7-141C-12CA91AA8B4E}"/>
              </a:ext>
            </a:extLst>
          </p:cNvPr>
          <p:cNvSpPr/>
          <p:nvPr/>
        </p:nvSpPr>
        <p:spPr>
          <a:xfrm>
            <a:off x="4668343" y="3229491"/>
            <a:ext cx="3014038" cy="3086767"/>
          </a:xfrm>
          <a:prstGeom prst="rect">
            <a:avLst/>
          </a:prstGeom>
          <a:solidFill>
            <a:srgbClr val="18BC7E"/>
          </a:solidFill>
          <a:ln w="12700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600"/>
              </a:spcAft>
            </a:pPr>
            <a:endParaRPr lang="en-US" err="1">
              <a:solidFill>
                <a:srgbClr val="000000"/>
              </a:solidFill>
              <a:latin typeface="Lato Black" panose="020F0A02020204030203" pitchFamily="34" charset="0"/>
            </a:endParaRPr>
          </a:p>
        </p:txBody>
      </p:sp>
      <p:sp>
        <p:nvSpPr>
          <p:cNvPr id="7" name="masterTextbox1">
            <a:extLst>
              <a:ext uri="{FF2B5EF4-FFF2-40B4-BE49-F238E27FC236}">
                <a16:creationId xmlns:a16="http://schemas.microsoft.com/office/drawing/2014/main" id="{85CCF277-FF29-CD4F-F6A3-FA30C7ECD976}"/>
              </a:ext>
            </a:extLst>
          </p:cNvPr>
          <p:cNvSpPr txBox="1">
            <a:spLocks/>
          </p:cNvSpPr>
          <p:nvPr/>
        </p:nvSpPr>
        <p:spPr>
          <a:xfrm>
            <a:off x="4723119" y="3300757"/>
            <a:ext cx="2887940" cy="53687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Tx/>
              <a:buNone/>
              <a:defRPr sz="1800" kern="1200">
                <a:solidFill>
                  <a:schemeClr val="tx1"/>
                </a:solidFill>
                <a:latin typeface="Lato Light" panose="020F0502020204030203" pitchFamily="34" charset="0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Lato Black" panose="020F0502020204030203" pitchFamily="34" charset="0"/>
              </a:rPr>
              <a:t>Open Positions</a:t>
            </a:r>
          </a:p>
        </p:txBody>
      </p:sp>
      <p:grpSp>
        <p:nvGrpSpPr>
          <p:cNvPr id="8" name="easyIcon">
            <a:extLst>
              <a:ext uri="{FF2B5EF4-FFF2-40B4-BE49-F238E27FC236}">
                <a16:creationId xmlns:a16="http://schemas.microsoft.com/office/drawing/2014/main" id="{3812A843-888B-BEE6-29C4-BFB5187052FB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4363119" y="3107713"/>
            <a:ext cx="720000" cy="720000"/>
            <a:chOff x="4912092" y="1821995"/>
            <a:chExt cx="863999" cy="863999"/>
          </a:xfrm>
        </p:grpSpPr>
        <p:sp>
          <p:nvSpPr>
            <p:cNvPr id="9" name="Background">
              <a:extLst>
                <a:ext uri="{FF2B5EF4-FFF2-40B4-BE49-F238E27FC236}">
                  <a16:creationId xmlns:a16="http://schemas.microsoft.com/office/drawing/2014/main" id="{E072F8EF-1EDF-3547-32E2-A16B0E373373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4912092" y="1821995"/>
              <a:ext cx="863999" cy="863999"/>
            </a:xfrm>
            <a:prstGeom prst="ellipse">
              <a:avLst/>
            </a:prstGeom>
            <a:solidFill>
              <a:srgbClr val="18BC7E"/>
            </a:solidFill>
            <a:ln w="6350" cap="flat" cmpd="sng" algn="ctr">
              <a:solidFill>
                <a:srgbClr val="18BC7E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sz="1600" err="1">
                <a:solidFill>
                  <a:srgbClr val="FFFFFF"/>
                </a:solidFill>
              </a:endParaRPr>
            </a:p>
          </p:txBody>
        </p:sp>
        <p:pic>
          <p:nvPicPr>
            <p:cNvPr id="10" name="Vector">
              <a:extLst>
                <a:ext uri="{FF2B5EF4-FFF2-40B4-BE49-F238E27FC236}">
                  <a16:creationId xmlns:a16="http://schemas.microsoft.com/office/drawing/2014/main" id="{686B3422-1F9F-1067-ED4E-21A4CC60EA4F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056090" y="1965993"/>
              <a:ext cx="576001" cy="576001"/>
            </a:xfrm>
            <a:prstGeom prst="rect">
              <a:avLst/>
            </a:prstGeom>
          </p:spPr>
        </p:pic>
      </p:grpSp>
      <p:pic>
        <p:nvPicPr>
          <p:cNvPr id="16" name="Picture 15" descr="A qr code with a few black squares&#10;&#10;AI-generated content may be incorrect.">
            <a:extLst>
              <a:ext uri="{FF2B5EF4-FFF2-40B4-BE49-F238E27FC236}">
                <a16:creationId xmlns:a16="http://schemas.microsoft.com/office/drawing/2014/main" id="{CB31115D-D087-3535-F0C4-072AEF2F1D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919" y="3948746"/>
            <a:ext cx="2204887" cy="220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00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255072B-7CAD-48F9-9E54-FC8730AED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  <a:endParaRPr lang="en-US" dirty="0"/>
          </a:p>
        </p:txBody>
      </p:sp>
      <p:grpSp>
        <p:nvGrpSpPr>
          <p:cNvPr id="7" name="easyAgenda">
            <a:extLst>
              <a:ext uri="{FF2B5EF4-FFF2-40B4-BE49-F238E27FC236}">
                <a16:creationId xmlns:a16="http://schemas.microsoft.com/office/drawing/2014/main" id="{23504C16-BDE8-530F-05A1-AD88C60A5D5B}"/>
              </a:ext>
            </a:extLst>
          </p:cNvPr>
          <p:cNvGrpSpPr/>
          <p:nvPr/>
        </p:nvGrpSpPr>
        <p:grpSpPr>
          <a:xfrm>
            <a:off x="543954" y="1628848"/>
            <a:ext cx="6956202" cy="1944000"/>
            <a:chOff x="543954" y="1628848"/>
            <a:chExt cx="6956202" cy="1944000"/>
          </a:xfrm>
        </p:grpSpPr>
        <p:sp>
          <p:nvSpPr>
            <p:cNvPr id="4" name="0_Inhalt_Ebene1">
              <a:hlinkClick r:id="rId16" action="ppaction://hlinksldjump"/>
              <a:extLst>
                <a:ext uri="{FF2B5EF4-FFF2-40B4-BE49-F238E27FC236}">
                  <a16:creationId xmlns:a16="http://schemas.microsoft.com/office/drawing/2014/main" id="{EFC9C0FC-A453-43E5-8604-407E623E704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7447" y="1628848"/>
              <a:ext cx="6372708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72000" tIns="0" rIns="576000" bIns="0" rtlCol="0" anchor="ctr">
              <a:noAutofit/>
            </a:bodyPr>
            <a:lstStyle/>
            <a:p>
              <a:r>
                <a:rPr lang="en-US" sz="2200">
                  <a:solidFill>
                    <a:srgbClr val="000000"/>
                  </a:solidFill>
                </a:rPr>
                <a:t>What we do?</a:t>
              </a:r>
              <a:endParaRPr lang="en-US" sz="2200" dirty="0">
                <a:solidFill>
                  <a:srgbClr val="000000"/>
                </a:solidFill>
              </a:endParaRPr>
            </a:p>
          </p:txBody>
        </p:sp>
        <p:sp>
          <p:nvSpPr>
            <p:cNvPr id="5" name="0_Seiten_Ebene1">
              <a:hlinkClick r:id="rId16" action="ppaction://hlinksldjump"/>
              <a:extLst>
                <a:ext uri="{FF2B5EF4-FFF2-40B4-BE49-F238E27FC236}">
                  <a16:creationId xmlns:a16="http://schemas.microsoft.com/office/drawing/2014/main" id="{AF94E5D5-8334-4C86-9695-271EF478185C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6671536" y="1628848"/>
              <a:ext cx="828620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44000" tIns="144000" rIns="144000" bIns="144000" rtlCol="0" anchor="ctr">
              <a:noAutofit/>
            </a:bodyPr>
            <a:lstStyle/>
            <a:p>
              <a:pPr algn="r"/>
              <a:r>
                <a:rPr lang="en-US" sz="2200">
                  <a:solidFill>
                    <a:srgbClr val="000000"/>
                  </a:solidFill>
                </a:rPr>
                <a:t>4</a:t>
              </a:r>
              <a:endParaRPr lang="en-US" sz="2200" dirty="0">
                <a:solidFill>
                  <a:srgbClr val="000000"/>
                </a:solidFill>
              </a:endParaRPr>
            </a:p>
          </p:txBody>
        </p:sp>
        <p:sp>
          <p:nvSpPr>
            <p:cNvPr id="6" name="0_Nummer_Ebene1">
              <a:hlinkClick r:id="rId16" action="ppaction://hlinksldjump"/>
              <a:extLst>
                <a:ext uri="{FF2B5EF4-FFF2-40B4-BE49-F238E27FC236}">
                  <a16:creationId xmlns:a16="http://schemas.microsoft.com/office/drawing/2014/main" id="{7ADA7BEC-6F47-4F1B-B973-D02F1F5E98EC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543954" y="1628848"/>
              <a:ext cx="648073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72000" tIns="72000" rIns="72000" bIns="72000" rtlCol="0" anchor="ctr">
              <a:noAutofit/>
            </a:bodyPr>
            <a:lstStyle/>
            <a:p>
              <a:r>
                <a:rPr lang="en-US" sz="2200">
                  <a:solidFill>
                    <a:srgbClr val="B4B4B4"/>
                  </a:solidFill>
                </a:rPr>
                <a:t>1.)</a:t>
              </a:r>
              <a:endParaRPr lang="en-US" sz="2200" dirty="0">
                <a:solidFill>
                  <a:srgbClr val="B4B4B4"/>
                </a:solidFill>
              </a:endParaRPr>
            </a:p>
          </p:txBody>
        </p:sp>
        <p:sp>
          <p:nvSpPr>
            <p:cNvPr id="18" name="1_Inhalt_Ebene1">
              <a:hlinkClick r:id="rId17" action="ppaction://hlinksldjump"/>
              <a:extLst>
                <a:ext uri="{FF2B5EF4-FFF2-40B4-BE49-F238E27FC236}">
                  <a16:creationId xmlns:a16="http://schemas.microsoft.com/office/drawing/2014/main" id="{395D5A7D-CC30-027F-6335-4EF8D5EC6BD8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1127447" y="2132848"/>
              <a:ext cx="6372708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72000" tIns="0" rIns="576000" bIns="0" rtlCol="0" anchor="ctr">
              <a:noAutofit/>
            </a:bodyPr>
            <a:lstStyle/>
            <a:p>
              <a:r>
                <a:rPr lang="en-GB" sz="2200">
                  <a:solidFill>
                    <a:srgbClr val="000000"/>
                  </a:solidFill>
                </a:rPr>
                <a:t>Energy storage as a trading asset</a:t>
              </a:r>
              <a:endParaRPr lang="en-US" sz="2200" dirty="0">
                <a:solidFill>
                  <a:srgbClr val="000000"/>
                </a:solidFill>
              </a:endParaRPr>
            </a:p>
          </p:txBody>
        </p:sp>
        <p:sp>
          <p:nvSpPr>
            <p:cNvPr id="19" name="2_Inhalt_Ebene1">
              <a:hlinkClick r:id="rId18" action="ppaction://hlinksldjump"/>
              <a:extLst>
                <a:ext uri="{FF2B5EF4-FFF2-40B4-BE49-F238E27FC236}">
                  <a16:creationId xmlns:a16="http://schemas.microsoft.com/office/drawing/2014/main" id="{46F8A698-1B35-AC81-C670-0519A76271AD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1127447" y="2636848"/>
              <a:ext cx="6372708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72000" tIns="0" rIns="576000" bIns="0" rtlCol="0" anchor="ctr">
              <a:noAutofit/>
            </a:bodyPr>
            <a:lstStyle/>
            <a:p>
              <a:r>
                <a:rPr lang="en-GB" sz="2200">
                  <a:solidFill>
                    <a:srgbClr val="000000"/>
                  </a:solidFill>
                </a:rPr>
                <a:t>Price forecasting for market participation</a:t>
              </a:r>
              <a:endParaRPr lang="en-US" sz="2200" dirty="0">
                <a:solidFill>
                  <a:srgbClr val="000000"/>
                </a:solidFill>
              </a:endParaRPr>
            </a:p>
          </p:txBody>
        </p:sp>
        <p:sp>
          <p:nvSpPr>
            <p:cNvPr id="20" name="3_Inhalt_Ebene1">
              <a:hlinkClick r:id="rId19" action="ppaction://hlinksldjump"/>
              <a:extLst>
                <a:ext uri="{FF2B5EF4-FFF2-40B4-BE49-F238E27FC236}">
                  <a16:creationId xmlns:a16="http://schemas.microsoft.com/office/drawing/2014/main" id="{DEB721C9-2384-D702-B381-4EC58562A76C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127448" y="3140848"/>
              <a:ext cx="6372708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72000" tIns="0" rIns="576000" bIns="0" rtlCol="0" anchor="ctr">
              <a:noAutofit/>
            </a:bodyPr>
            <a:lstStyle/>
            <a:p>
              <a:r>
                <a:rPr lang="en-GB" sz="2200">
                  <a:solidFill>
                    <a:srgbClr val="000000"/>
                  </a:solidFill>
                </a:rPr>
                <a:t>Translating forecast quality into revenue</a:t>
              </a:r>
              <a:endParaRPr lang="en-US" sz="2200" dirty="0">
                <a:solidFill>
                  <a:srgbClr val="000000"/>
                </a:solidFill>
              </a:endParaRPr>
            </a:p>
          </p:txBody>
        </p:sp>
        <p:sp>
          <p:nvSpPr>
            <p:cNvPr id="21" name="1_Seiten_Ebene1">
              <a:hlinkClick r:id="rId17" action="ppaction://hlinksldjump"/>
              <a:extLst>
                <a:ext uri="{FF2B5EF4-FFF2-40B4-BE49-F238E27FC236}">
                  <a16:creationId xmlns:a16="http://schemas.microsoft.com/office/drawing/2014/main" id="{A2B2A6B8-35C7-3E32-0BA9-1E94B89053E6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6671536" y="2132848"/>
              <a:ext cx="828620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44000" tIns="144000" rIns="144000" bIns="144000" rtlCol="0" anchor="ctr">
              <a:noAutofit/>
            </a:bodyPr>
            <a:lstStyle/>
            <a:p>
              <a:pPr algn="r"/>
              <a:r>
                <a:rPr lang="en-US" sz="2200">
                  <a:solidFill>
                    <a:srgbClr val="000000"/>
                  </a:solidFill>
                </a:rPr>
                <a:t>14</a:t>
              </a:r>
              <a:endParaRPr lang="en-US" sz="2200" dirty="0">
                <a:solidFill>
                  <a:srgbClr val="000000"/>
                </a:solidFill>
              </a:endParaRPr>
            </a:p>
          </p:txBody>
        </p:sp>
        <p:sp>
          <p:nvSpPr>
            <p:cNvPr id="22" name="2_Seiten_Ebene1">
              <a:hlinkClick r:id="rId18" action="ppaction://hlinksldjump"/>
              <a:extLst>
                <a:ext uri="{FF2B5EF4-FFF2-40B4-BE49-F238E27FC236}">
                  <a16:creationId xmlns:a16="http://schemas.microsoft.com/office/drawing/2014/main" id="{B0ABC948-7548-8558-72B7-25CBF081A8BE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6671536" y="2636848"/>
              <a:ext cx="828620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44000" tIns="144000" rIns="144000" bIns="144000" rtlCol="0" anchor="ctr">
              <a:noAutofit/>
            </a:bodyPr>
            <a:lstStyle/>
            <a:p>
              <a:pPr algn="r"/>
              <a:r>
                <a:rPr lang="en-US" sz="2200">
                  <a:solidFill>
                    <a:srgbClr val="000000"/>
                  </a:solidFill>
                </a:rPr>
                <a:t>18</a:t>
              </a:r>
              <a:endParaRPr lang="en-US" sz="2200" dirty="0">
                <a:solidFill>
                  <a:srgbClr val="000000"/>
                </a:solidFill>
              </a:endParaRPr>
            </a:p>
          </p:txBody>
        </p:sp>
        <p:sp>
          <p:nvSpPr>
            <p:cNvPr id="23" name="3_Seiten_Ebene1">
              <a:hlinkClick r:id="rId19" action="ppaction://hlinksldjump"/>
              <a:extLst>
                <a:ext uri="{FF2B5EF4-FFF2-40B4-BE49-F238E27FC236}">
                  <a16:creationId xmlns:a16="http://schemas.microsoft.com/office/drawing/2014/main" id="{5AD3C9AF-CD77-9815-2CD4-C314EADDF4F1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6671536" y="3140848"/>
              <a:ext cx="828620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44000" tIns="144000" rIns="144000" bIns="144000" rtlCol="0" anchor="ctr">
              <a:noAutofit/>
            </a:bodyPr>
            <a:lstStyle/>
            <a:p>
              <a:pPr algn="r"/>
              <a:r>
                <a:rPr lang="en-US" sz="2200">
                  <a:solidFill>
                    <a:srgbClr val="000000"/>
                  </a:solidFill>
                </a:rPr>
                <a:t>25</a:t>
              </a:r>
              <a:endParaRPr lang="en-US" sz="2200" dirty="0">
                <a:solidFill>
                  <a:srgbClr val="000000"/>
                </a:solidFill>
              </a:endParaRPr>
            </a:p>
          </p:txBody>
        </p:sp>
        <p:sp>
          <p:nvSpPr>
            <p:cNvPr id="24" name="1_Nummer_Ebene1">
              <a:hlinkClick r:id="rId17" action="ppaction://hlinksldjump"/>
              <a:extLst>
                <a:ext uri="{FF2B5EF4-FFF2-40B4-BE49-F238E27FC236}">
                  <a16:creationId xmlns:a16="http://schemas.microsoft.com/office/drawing/2014/main" id="{7364EB33-C71F-2F6D-5119-62D730E8492B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543954" y="2132848"/>
              <a:ext cx="648073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72000" tIns="72000" rIns="72000" bIns="72000" rtlCol="0" anchor="ctr">
              <a:noAutofit/>
            </a:bodyPr>
            <a:lstStyle/>
            <a:p>
              <a:r>
                <a:rPr lang="en-US" sz="2200">
                  <a:solidFill>
                    <a:srgbClr val="B4B4B4"/>
                  </a:solidFill>
                </a:rPr>
                <a:t>2.)</a:t>
              </a:r>
              <a:endParaRPr lang="en-US" sz="2200" dirty="0">
                <a:solidFill>
                  <a:srgbClr val="B4B4B4"/>
                </a:solidFill>
              </a:endParaRPr>
            </a:p>
          </p:txBody>
        </p:sp>
        <p:sp>
          <p:nvSpPr>
            <p:cNvPr id="25" name="2_Nummer_Ebene1">
              <a:hlinkClick r:id="rId18" action="ppaction://hlinksldjump"/>
              <a:extLst>
                <a:ext uri="{FF2B5EF4-FFF2-40B4-BE49-F238E27FC236}">
                  <a16:creationId xmlns:a16="http://schemas.microsoft.com/office/drawing/2014/main" id="{9E6CE81B-89ED-0E4B-96E0-CAD1051BE586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543954" y="2636848"/>
              <a:ext cx="648073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72000" tIns="72000" rIns="72000" bIns="72000" rtlCol="0" anchor="ctr">
              <a:noAutofit/>
            </a:bodyPr>
            <a:lstStyle/>
            <a:p>
              <a:r>
                <a:rPr lang="en-US" sz="2200">
                  <a:solidFill>
                    <a:srgbClr val="B4B4B4"/>
                  </a:solidFill>
                </a:rPr>
                <a:t>3.)</a:t>
              </a:r>
              <a:endParaRPr lang="en-US" sz="2200" dirty="0">
                <a:solidFill>
                  <a:srgbClr val="B4B4B4"/>
                </a:solidFill>
              </a:endParaRPr>
            </a:p>
          </p:txBody>
        </p:sp>
        <p:sp>
          <p:nvSpPr>
            <p:cNvPr id="26" name="3_Nummer_Ebene1">
              <a:hlinkClick r:id="rId19" action="ppaction://hlinksldjump"/>
              <a:extLst>
                <a:ext uri="{FF2B5EF4-FFF2-40B4-BE49-F238E27FC236}">
                  <a16:creationId xmlns:a16="http://schemas.microsoft.com/office/drawing/2014/main" id="{875618C6-60DC-3882-4956-05B1891DA0DD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543954" y="3140848"/>
              <a:ext cx="648073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72000" tIns="72000" rIns="72000" bIns="72000" rtlCol="0" anchor="ctr">
              <a:noAutofit/>
            </a:bodyPr>
            <a:lstStyle/>
            <a:p>
              <a:r>
                <a:rPr lang="en-US" sz="2200">
                  <a:solidFill>
                    <a:srgbClr val="B4B4B4"/>
                  </a:solidFill>
                </a:rPr>
                <a:t>4.)</a:t>
              </a:r>
              <a:endParaRPr lang="en-US" sz="2200" dirty="0">
                <a:solidFill>
                  <a:srgbClr val="B4B4B4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574910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770AB-784D-9B9B-34CB-F515CD29A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Inhaltsplatzhalter 3">
            <a:extLst>
              <a:ext uri="{FF2B5EF4-FFF2-40B4-BE49-F238E27FC236}">
                <a16:creationId xmlns:a16="http://schemas.microsoft.com/office/drawing/2014/main" id="{628B9825-D0A0-F558-7172-F8392AB942E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gray">
          <a:xfrm>
            <a:off x="1001435" y="4997345"/>
            <a:ext cx="2952328" cy="8280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>
                  <a:lumMod val="85000"/>
                </a:schemeClr>
              </a:buClr>
              <a:buFont typeface="Wingdings" panose="05000000000000000000" pitchFamily="2" charset="2"/>
              <a:buChar char="§"/>
              <a:defRPr lang="de-DE" sz="2000" kern="1200" dirty="0">
                <a:solidFill>
                  <a:schemeClr val="tx1"/>
                </a:solidFill>
                <a:latin typeface="Lato Light" panose="020F030202020403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>
                  <a:lumMod val="85000"/>
                </a:schemeClr>
              </a:buClr>
              <a:buFont typeface="Wingdings" panose="05000000000000000000" pitchFamily="2" charset="2"/>
              <a:buChar char="§"/>
              <a:defRPr lang="de-DE" sz="1800" kern="1200" dirty="0">
                <a:solidFill>
                  <a:schemeClr val="tx1"/>
                </a:solidFill>
                <a:latin typeface="Lato Light" panose="020F030202020403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>
                  <a:lumMod val="85000"/>
                </a:schemeClr>
              </a:buClr>
              <a:buFont typeface="Wingdings" panose="05000000000000000000" pitchFamily="2" charset="2"/>
              <a:buChar char="§"/>
              <a:defRPr lang="de-DE" sz="1600" kern="1200" dirty="0">
                <a:solidFill>
                  <a:schemeClr val="tx1"/>
                </a:solidFill>
                <a:latin typeface="Lato Light" panose="020F0302020204030203" pitchFamily="34" charset="0"/>
                <a:ea typeface="+mn-ea"/>
                <a:cs typeface="+mn-cs"/>
              </a:defRPr>
            </a:lvl3pPr>
            <a:lvl4pPr marL="108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>
                  <a:lumMod val="85000"/>
                </a:schemeClr>
              </a:buClr>
              <a:buFont typeface="Wingdings" panose="05000000000000000000" pitchFamily="2" charset="2"/>
              <a:buChar char="§"/>
              <a:defRPr lang="de-DE" sz="1400" kern="1200" dirty="0">
                <a:solidFill>
                  <a:schemeClr val="tx1"/>
                </a:solidFill>
                <a:latin typeface="Lato Light" panose="020F0302020204030203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ts val="28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Lato Light" panose="020F03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200"/>
              <a:t>FORRS Office Omniturm Frankfurt </a:t>
            </a:r>
          </a:p>
          <a:p>
            <a:pPr marL="0" indent="0">
              <a:lnSpc>
                <a:spcPts val="18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200"/>
              <a:t>Große Gallusstraße 16-18</a:t>
            </a:r>
          </a:p>
          <a:p>
            <a:pPr marL="0" indent="0">
              <a:lnSpc>
                <a:spcPts val="18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200"/>
              <a:t>60312 Frankfurt am Main</a:t>
            </a:r>
          </a:p>
          <a:p>
            <a:pPr marL="0" marR="0" indent="0" algn="l" rtl="0">
              <a:lnSpc>
                <a:spcPts val="18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lang="en-US" sz="1200"/>
          </a:p>
        </p:txBody>
      </p:sp>
      <p:sp>
        <p:nvSpPr>
          <p:cNvPr id="44" name="Inhaltsplatzhalter 3">
            <a:extLst>
              <a:ext uri="{FF2B5EF4-FFF2-40B4-BE49-F238E27FC236}">
                <a16:creationId xmlns:a16="http://schemas.microsoft.com/office/drawing/2014/main" id="{E1FF71B3-7283-9B2D-3BD0-6A988DA9B94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gray">
          <a:xfrm>
            <a:off x="1001435" y="3989233"/>
            <a:ext cx="2952328" cy="8280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>
                  <a:lumMod val="85000"/>
                </a:schemeClr>
              </a:buClr>
              <a:buFont typeface="Wingdings" panose="05000000000000000000" pitchFamily="2" charset="2"/>
              <a:buChar char="§"/>
              <a:defRPr lang="de-DE" sz="2000" kern="1200" dirty="0">
                <a:solidFill>
                  <a:schemeClr val="tx1"/>
                </a:solidFill>
                <a:latin typeface="Lato Light" panose="020F030202020403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>
                  <a:lumMod val="85000"/>
                </a:schemeClr>
              </a:buClr>
              <a:buFont typeface="Wingdings" panose="05000000000000000000" pitchFamily="2" charset="2"/>
              <a:buChar char="§"/>
              <a:defRPr lang="de-DE" sz="1800" kern="1200" dirty="0">
                <a:solidFill>
                  <a:schemeClr val="tx1"/>
                </a:solidFill>
                <a:latin typeface="Lato Light" panose="020F030202020403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>
                  <a:lumMod val="85000"/>
                </a:schemeClr>
              </a:buClr>
              <a:buFont typeface="Wingdings" panose="05000000000000000000" pitchFamily="2" charset="2"/>
              <a:buChar char="§"/>
              <a:defRPr lang="de-DE" sz="1600" kern="1200" dirty="0">
                <a:solidFill>
                  <a:schemeClr val="tx1"/>
                </a:solidFill>
                <a:latin typeface="Lato Light" panose="020F0302020204030203" pitchFamily="34" charset="0"/>
                <a:ea typeface="+mn-ea"/>
                <a:cs typeface="+mn-cs"/>
              </a:defRPr>
            </a:lvl3pPr>
            <a:lvl4pPr marL="108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>
                  <a:lumMod val="85000"/>
                </a:schemeClr>
              </a:buClr>
              <a:buFont typeface="Wingdings" panose="05000000000000000000" pitchFamily="2" charset="2"/>
              <a:buChar char="§"/>
              <a:defRPr lang="de-DE" sz="1400" kern="1200" dirty="0">
                <a:solidFill>
                  <a:schemeClr val="tx1"/>
                </a:solidFill>
                <a:latin typeface="Lato Light" panose="020F0302020204030203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ts val="28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Lato Light" panose="020F03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200"/>
              <a:t>FORRS Office Munich</a:t>
            </a:r>
          </a:p>
          <a:p>
            <a:pPr marL="0" indent="0">
              <a:lnSpc>
                <a:spcPts val="18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200"/>
              <a:t>Dachauer Straße 63</a:t>
            </a:r>
          </a:p>
          <a:p>
            <a:pPr marL="0" indent="0">
              <a:lnSpc>
                <a:spcPts val="18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200"/>
              <a:t>80335 Munich</a:t>
            </a:r>
          </a:p>
          <a:p>
            <a:pPr marL="0" marR="0" indent="0" algn="l" rtl="0">
              <a:lnSpc>
                <a:spcPts val="18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lang="en-US" sz="1200"/>
          </a:p>
        </p:txBody>
      </p:sp>
      <p:sp>
        <p:nvSpPr>
          <p:cNvPr id="27" name="Rectangle 26">
            <a:hlinkClick r:id="rId16"/>
            <a:extLst>
              <a:ext uri="{FF2B5EF4-FFF2-40B4-BE49-F238E27FC236}">
                <a16:creationId xmlns:a16="http://schemas.microsoft.com/office/drawing/2014/main" id="{2C1C260E-C741-924C-3201-E1E4329A759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gray">
          <a:xfrm>
            <a:off x="8694460" y="3886549"/>
            <a:ext cx="2788914" cy="648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CCCCCC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600"/>
              </a:spcAft>
            </a:pPr>
            <a:endParaRPr lang="en-US">
              <a:solidFill>
                <a:srgbClr val="000000"/>
              </a:solidFill>
              <a:latin typeface="Lato Black" panose="020F0A02020204030203" pitchFamily="34" charset="0"/>
            </a:endParaRPr>
          </a:p>
        </p:txBody>
      </p:sp>
      <p:sp>
        <p:nvSpPr>
          <p:cNvPr id="62" name="Rectangle 61">
            <a:hlinkClick r:id="rId17"/>
            <a:extLst>
              <a:ext uri="{FF2B5EF4-FFF2-40B4-BE49-F238E27FC236}">
                <a16:creationId xmlns:a16="http://schemas.microsoft.com/office/drawing/2014/main" id="{B826AA04-C505-2F75-57CF-8E996F568A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gray">
          <a:xfrm>
            <a:off x="8694460" y="5247374"/>
            <a:ext cx="2788914" cy="648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CCCCCC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600"/>
              </a:spcAft>
            </a:pPr>
            <a:endParaRPr lang="en-US">
              <a:solidFill>
                <a:srgbClr val="000000"/>
              </a:solidFill>
              <a:latin typeface="Lato Black" panose="020F0A02020204030203" pitchFamily="34" charset="0"/>
            </a:endParaRPr>
          </a:p>
        </p:txBody>
      </p:sp>
      <p:sp>
        <p:nvSpPr>
          <p:cNvPr id="64" name="Rectangle 63">
            <a:hlinkClick r:id="rId18"/>
            <a:extLst>
              <a:ext uri="{FF2B5EF4-FFF2-40B4-BE49-F238E27FC236}">
                <a16:creationId xmlns:a16="http://schemas.microsoft.com/office/drawing/2014/main" id="{005B8C85-9549-1594-F221-578216F7FD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gray">
          <a:xfrm>
            <a:off x="8694460" y="4566961"/>
            <a:ext cx="2788914" cy="648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CCCCCC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600"/>
              </a:spcAft>
            </a:pPr>
            <a:endParaRPr lang="en-US">
              <a:solidFill>
                <a:srgbClr val="000000"/>
              </a:solidFill>
              <a:latin typeface="Lato Black" panose="020F0A02020204030203" pitchFamily="34" charset="0"/>
            </a:endParaRPr>
          </a:p>
        </p:txBody>
      </p:sp>
      <p:pic>
        <p:nvPicPr>
          <p:cNvPr id="12" name="Picture 11" descr="A green logo with a black background&#10;&#10;Description automatically generated">
            <a:hlinkClick r:id="rId17"/>
            <a:extLst>
              <a:ext uri="{FF2B5EF4-FFF2-40B4-BE49-F238E27FC236}">
                <a16:creationId xmlns:a16="http://schemas.microsoft.com/office/drawing/2014/main" id="{E8549096-D776-DF01-A377-05CBF702103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>
            <p:custDataLst>
              <p:tags r:id="rId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694460" y="5373374"/>
            <a:ext cx="396000" cy="396000"/>
          </a:xfrm>
          <a:prstGeom prst="rect">
            <a:avLst/>
          </a:prstGeom>
        </p:spPr>
      </p:pic>
      <p:pic>
        <p:nvPicPr>
          <p:cNvPr id="13" name="Picture 21" descr="A green circle with a globe in it&#10;&#10;Description automatically generated">
            <a:hlinkClick r:id="rId16"/>
            <a:extLst>
              <a:ext uri="{FF2B5EF4-FFF2-40B4-BE49-F238E27FC236}">
                <a16:creationId xmlns:a16="http://schemas.microsoft.com/office/drawing/2014/main" id="{18C98E7B-CD18-2F14-3EF6-FF839E6CD7A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694460" y="4012549"/>
            <a:ext cx="396000" cy="396000"/>
          </a:xfrm>
          <a:prstGeom prst="rect">
            <a:avLst/>
          </a:prstGeom>
        </p:spPr>
      </p:pic>
      <p:pic>
        <p:nvPicPr>
          <p:cNvPr id="14" name="Picture 23" descr="A green circle with a letter in it&#10;&#10;Description automatically generated">
            <a:hlinkClick r:id="rId18"/>
            <a:extLst>
              <a:ext uri="{FF2B5EF4-FFF2-40B4-BE49-F238E27FC236}">
                <a16:creationId xmlns:a16="http://schemas.microsoft.com/office/drawing/2014/main" id="{1A533B35-75CA-29DA-FCED-1731FD3A359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>
            <p:custDataLst>
              <p:tags r:id="rId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694460" y="4692961"/>
            <a:ext cx="396000" cy="396000"/>
          </a:xfrm>
          <a:prstGeom prst="rect">
            <a:avLst/>
          </a:prstGeom>
        </p:spPr>
      </p:pic>
      <p:sp>
        <p:nvSpPr>
          <p:cNvPr id="4" name="Inhaltsplatzhalter 3">
            <a:hlinkClick r:id="rId18"/>
            <a:extLst>
              <a:ext uri="{FF2B5EF4-FFF2-40B4-BE49-F238E27FC236}">
                <a16:creationId xmlns:a16="http://schemas.microsoft.com/office/drawing/2014/main" id="{3BFAFDA0-8C92-4ACD-F9BA-32F48AB4C6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gray">
          <a:xfrm>
            <a:off x="9408368" y="4788016"/>
            <a:ext cx="1872208" cy="20589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>
                  <a:lumMod val="85000"/>
                </a:schemeClr>
              </a:buClr>
              <a:buFont typeface="Wingdings" panose="05000000000000000000" pitchFamily="2" charset="2"/>
              <a:buChar char="§"/>
              <a:defRPr lang="de-DE" sz="2000" kern="1200" dirty="0">
                <a:solidFill>
                  <a:schemeClr val="tx1"/>
                </a:solidFill>
                <a:latin typeface="Lato Light" panose="020F030202020403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>
                  <a:lumMod val="85000"/>
                </a:schemeClr>
              </a:buClr>
              <a:buFont typeface="Wingdings" panose="05000000000000000000" pitchFamily="2" charset="2"/>
              <a:buChar char="§"/>
              <a:defRPr lang="de-DE" sz="1800" kern="1200" dirty="0">
                <a:solidFill>
                  <a:schemeClr val="tx1"/>
                </a:solidFill>
                <a:latin typeface="Lato Light" panose="020F030202020403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>
                  <a:lumMod val="85000"/>
                </a:schemeClr>
              </a:buClr>
              <a:buFont typeface="Wingdings" panose="05000000000000000000" pitchFamily="2" charset="2"/>
              <a:buChar char="§"/>
              <a:defRPr lang="de-DE" sz="1600" kern="1200" dirty="0">
                <a:solidFill>
                  <a:schemeClr val="tx1"/>
                </a:solidFill>
                <a:latin typeface="Lato Light" panose="020F0302020204030203" pitchFamily="34" charset="0"/>
                <a:ea typeface="+mn-ea"/>
                <a:cs typeface="+mn-cs"/>
              </a:defRPr>
            </a:lvl3pPr>
            <a:lvl4pPr marL="108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>
                  <a:lumMod val="85000"/>
                </a:schemeClr>
              </a:buClr>
              <a:buFont typeface="Wingdings" panose="05000000000000000000" pitchFamily="2" charset="2"/>
              <a:buChar char="§"/>
              <a:defRPr lang="de-DE" sz="1400" kern="1200" dirty="0">
                <a:solidFill>
                  <a:schemeClr val="tx1"/>
                </a:solidFill>
                <a:latin typeface="Lato Light" panose="020F0302020204030203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ts val="28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Lato Light" panose="020F03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rtl="0">
              <a:lnSpc>
                <a:spcPts val="1800"/>
              </a:lnSpc>
              <a:spcAft>
                <a:spcPts val="0"/>
              </a:spcAft>
              <a:buNone/>
            </a:pPr>
            <a:r>
              <a:rPr lang="en-US" sz="1200"/>
              <a:t>FORRS</a:t>
            </a:r>
          </a:p>
        </p:txBody>
      </p:sp>
      <p:sp>
        <p:nvSpPr>
          <p:cNvPr id="7" name="Inhaltsplatzhalter 3">
            <a:hlinkClick r:id="rId17"/>
            <a:extLst>
              <a:ext uri="{FF2B5EF4-FFF2-40B4-BE49-F238E27FC236}">
                <a16:creationId xmlns:a16="http://schemas.microsoft.com/office/drawing/2014/main" id="{945F5E17-6384-5409-BD70-888CAD1AA7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custDataLst>
              <p:tags r:id="rId5"/>
            </p:custDataLst>
          </p:nvPr>
        </p:nvSpPr>
        <p:spPr bwMode="gray">
          <a:xfrm>
            <a:off x="9408368" y="5486735"/>
            <a:ext cx="1872208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>
                  <a:lumMod val="85000"/>
                </a:schemeClr>
              </a:buClr>
              <a:buFont typeface="Wingdings" panose="05000000000000000000" pitchFamily="2" charset="2"/>
              <a:buChar char="§"/>
              <a:defRPr lang="de-DE" sz="2000" kern="1200" dirty="0">
                <a:solidFill>
                  <a:schemeClr val="tx1"/>
                </a:solidFill>
                <a:latin typeface="Lato Light" panose="020F030202020403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>
                  <a:lumMod val="85000"/>
                </a:schemeClr>
              </a:buClr>
              <a:buFont typeface="Wingdings" panose="05000000000000000000" pitchFamily="2" charset="2"/>
              <a:buChar char="§"/>
              <a:defRPr lang="de-DE" sz="1800" kern="1200" dirty="0">
                <a:solidFill>
                  <a:schemeClr val="tx1"/>
                </a:solidFill>
                <a:latin typeface="Lato Light" panose="020F030202020403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>
                  <a:lumMod val="85000"/>
                </a:schemeClr>
              </a:buClr>
              <a:buFont typeface="Wingdings" panose="05000000000000000000" pitchFamily="2" charset="2"/>
              <a:buChar char="§"/>
              <a:defRPr lang="de-DE" sz="1600" kern="1200" dirty="0">
                <a:solidFill>
                  <a:schemeClr val="tx1"/>
                </a:solidFill>
                <a:latin typeface="Lato Light" panose="020F0302020204030203" pitchFamily="34" charset="0"/>
                <a:ea typeface="+mn-ea"/>
                <a:cs typeface="+mn-cs"/>
              </a:defRPr>
            </a:lvl3pPr>
            <a:lvl4pPr marL="108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>
                  <a:lumMod val="85000"/>
                </a:schemeClr>
              </a:buClr>
              <a:buFont typeface="Wingdings" panose="05000000000000000000" pitchFamily="2" charset="2"/>
              <a:buChar char="§"/>
              <a:defRPr lang="de-DE" sz="1400" kern="1200" dirty="0">
                <a:solidFill>
                  <a:schemeClr val="tx1"/>
                </a:solidFill>
                <a:latin typeface="Lato Light" panose="020F0302020204030203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ts val="28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Lato Light" panose="020F03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FontTx/>
              <a:buNone/>
            </a:pPr>
            <a:r>
              <a:rPr lang="en-US" sz="1100"/>
              <a:t>@ FORRS_GmbH</a:t>
            </a:r>
          </a:p>
        </p:txBody>
      </p:sp>
      <p:sp>
        <p:nvSpPr>
          <p:cNvPr id="28" name="Inhaltsplatzhalter 3">
            <a:hlinkClick r:id="rId16"/>
            <a:extLst>
              <a:ext uri="{FF2B5EF4-FFF2-40B4-BE49-F238E27FC236}">
                <a16:creationId xmlns:a16="http://schemas.microsoft.com/office/drawing/2014/main" id="{85A89D6D-D345-60D7-69A3-ECA18608BFB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gray">
          <a:xfrm>
            <a:off x="9408368" y="4102537"/>
            <a:ext cx="1872208" cy="2160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>
                  <a:lumMod val="85000"/>
                </a:schemeClr>
              </a:buClr>
              <a:buFont typeface="Wingdings" panose="05000000000000000000" pitchFamily="2" charset="2"/>
              <a:buChar char="§"/>
              <a:defRPr lang="de-DE" sz="2000" kern="1200" dirty="0">
                <a:solidFill>
                  <a:schemeClr val="tx1"/>
                </a:solidFill>
                <a:latin typeface="Lato Light" panose="020F0302020204030203" pitchFamily="34" charset="0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>
                  <a:lumMod val="85000"/>
                </a:schemeClr>
              </a:buClr>
              <a:buFont typeface="Wingdings" panose="05000000000000000000" pitchFamily="2" charset="2"/>
              <a:buChar char="§"/>
              <a:defRPr lang="de-DE" sz="1800" kern="1200" dirty="0">
                <a:solidFill>
                  <a:schemeClr val="tx1"/>
                </a:solidFill>
                <a:latin typeface="Lato Light" panose="020F0302020204030203" pitchFamily="34" charset="0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>
                  <a:lumMod val="85000"/>
                </a:schemeClr>
              </a:buClr>
              <a:buFont typeface="Wingdings" panose="05000000000000000000" pitchFamily="2" charset="2"/>
              <a:buChar char="§"/>
              <a:defRPr lang="de-DE" sz="1600" kern="1200" dirty="0">
                <a:solidFill>
                  <a:schemeClr val="tx1"/>
                </a:solidFill>
                <a:latin typeface="Lato Light" panose="020F0302020204030203" pitchFamily="34" charset="0"/>
                <a:ea typeface="+mn-ea"/>
                <a:cs typeface="+mn-cs"/>
              </a:defRPr>
            </a:lvl3pPr>
            <a:lvl4pPr marL="108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>
                  <a:lumMod val="85000"/>
                </a:schemeClr>
              </a:buClr>
              <a:buFont typeface="Wingdings" panose="05000000000000000000" pitchFamily="2" charset="2"/>
              <a:buChar char="§"/>
              <a:defRPr lang="de-DE" sz="1400" kern="1200" dirty="0">
                <a:solidFill>
                  <a:schemeClr val="tx1"/>
                </a:solidFill>
                <a:latin typeface="Lato Light" panose="020F0302020204030203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ts val="28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Lato Light" panose="020F03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rtl="0">
              <a:lnSpc>
                <a:spcPts val="1800"/>
              </a:lnSpc>
              <a:spcAft>
                <a:spcPts val="0"/>
              </a:spcAft>
              <a:buNone/>
            </a:pPr>
            <a:r>
              <a:rPr lang="en-US" sz="1200"/>
              <a:t>www.forrs.de</a:t>
            </a:r>
          </a:p>
        </p:txBody>
      </p:sp>
      <p:grpSp>
        <p:nvGrpSpPr>
          <p:cNvPr id="41" name="easyObject_Team">
            <a:extLst>
              <a:ext uri="{FF2B5EF4-FFF2-40B4-BE49-F238E27FC236}">
                <a16:creationId xmlns:a16="http://schemas.microsoft.com/office/drawing/2014/main" id="{5F1B76F8-565D-E05F-8673-7A7286AB779E}"/>
              </a:ext>
            </a:extLst>
          </p:cNvPr>
          <p:cNvGrpSpPr>
            <a:grpSpLocks noGrp="1" noUngrp="1" noRot="1" noMove="1" noResize="1"/>
          </p:cNvGrpSpPr>
          <p:nvPr>
            <p:custDataLst>
              <p:tags r:id="rId6"/>
            </p:custDataLst>
          </p:nvPr>
        </p:nvGrpSpPr>
        <p:grpSpPr bwMode="gray">
          <a:xfrm>
            <a:off x="4865949" y="5024150"/>
            <a:ext cx="2376264" cy="745224"/>
            <a:chOff x="652676" y="3065495"/>
            <a:chExt cx="2370570" cy="745141"/>
          </a:xfrm>
        </p:grpSpPr>
        <p:sp>
          <p:nvSpPr>
            <p:cNvPr id="42" name="easyData">
              <a:extLst>
                <a:ext uri="{FF2B5EF4-FFF2-40B4-BE49-F238E27FC236}">
                  <a16:creationId xmlns:a16="http://schemas.microsoft.com/office/drawing/2014/main" id="{E1E1496D-E66F-E3CF-9FC5-7AD6D1145CA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>
              <p:custDataLst>
                <p:tags r:id="rId11"/>
              </p:custDataLst>
            </p:nvPr>
          </p:nvSpPr>
          <p:spPr bwMode="gray">
            <a:xfrm>
              <a:off x="652676" y="3065495"/>
              <a:ext cx="2370570" cy="216000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1008025" rtl="0" eaLnBrk="1" fontAlgn="ctr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Font typeface="Arial" panose="020B0604020202020204" pitchFamily="34" charset="0"/>
                <a:buNone/>
                <a:defRPr sz="1200" b="1" i="0" kern="1200" spc="0" baseline="0">
                  <a:solidFill>
                    <a:schemeClr val="tx1"/>
                  </a:solidFill>
                  <a:latin typeface="+mn-lt" panose="020B0502040204020203" pitchFamily="34" charset="0"/>
                  <a:ea typeface="+mn-ea"/>
                  <a:cs typeface="+mn-lt" panose="020B0502040204020203" pitchFamily="34" charset="0"/>
                </a:defRPr>
              </a:lvl1pPr>
              <a:lvl2pPr marL="0" indent="0" algn="l" defTabSz="1008025" rtl="0" eaLnBrk="1" fontAlgn="ctr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000" b="0" kern="1200" spc="0" baseline="0">
                  <a:solidFill>
                    <a:schemeClr val="tx1"/>
                  </a:solidFill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defRPr>
              </a:lvl2pPr>
              <a:lvl3pPr marL="0" indent="0" algn="l" defTabSz="1008025" rtl="0" eaLnBrk="1" fontAlgn="ctr" latinLnBrk="0" hangingPunct="1">
                <a:lnSpc>
                  <a:spcPct val="110000"/>
                </a:lnSpc>
                <a:spcBef>
                  <a:spcPts val="1000"/>
                </a:spcBef>
                <a:spcAft>
                  <a:spcPts val="1000"/>
                </a:spcAft>
                <a:buClrTx/>
                <a:buSzPct val="130000"/>
                <a:buFontTx/>
                <a:buNone/>
                <a:defRPr sz="1000" b="1" kern="1200" spc="0" baseline="0">
                  <a:solidFill>
                    <a:schemeClr val="tx1"/>
                  </a:solidFill>
                  <a:latin typeface="+mn-lt" panose="020B0502040204020203" pitchFamily="34" charset="0"/>
                  <a:ea typeface="+mn-ea"/>
                  <a:cs typeface="+mn-lt" panose="020B0502040204020203" pitchFamily="34" charset="0"/>
                </a:defRPr>
              </a:lvl3pPr>
              <a:lvl4pPr marL="0" indent="0" algn="l" defTabSz="1008025" rtl="0" eaLnBrk="1" fontAlgn="ctr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2400"/>
                </a:spcAft>
                <a:buFontTx/>
                <a:buNone/>
                <a:defRPr lang="de-DE" sz="1000" kern="1200" spc="0" baseline="0">
                  <a:solidFill>
                    <a:schemeClr val="tx1"/>
                  </a:solidFill>
                  <a:latin typeface="+mn-lt" panose="020B0502040204020203" pitchFamily="34" charset="0"/>
                  <a:ea typeface="+mn-ea"/>
                  <a:cs typeface="+mn-lt" panose="020B0502040204020203" pitchFamily="34" charset="0"/>
                </a:defRPr>
              </a:lvl4pPr>
              <a:lvl5pPr marL="0" indent="0" algn="l" defTabSz="1008025" rtl="0" eaLnBrk="1" fontAlgn="ctr" latinLnBrk="0" hangingPunct="1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  <a:buFontTx/>
                <a:buNone/>
                <a:defRPr lang="de-DE" sz="1000" kern="1200" spc="0" baseline="0">
                  <a:solidFill>
                    <a:schemeClr val="tx1"/>
                  </a:solidFill>
                  <a:latin typeface="+mn-lt" panose="020B0502040204020203" pitchFamily="34" charset="0"/>
                  <a:ea typeface="+mn-ea"/>
                  <a:cs typeface="+mn-lt" panose="020B0502040204020203" pitchFamily="34" charset="0"/>
                </a:defRPr>
              </a:lvl5pPr>
              <a:lvl6pPr marL="1080000" indent="-180000" algn="l" defTabSz="1008025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lang="de-DE" sz="1200" b="0" kern="1200" cap="none" spc="0" baseline="0" dirty="0">
                  <a:solidFill>
                    <a:schemeClr val="tx1"/>
                  </a:solidFill>
                  <a:latin typeface="+mn-lt" panose="020B0502040204020203" pitchFamily="34" charset="0"/>
                  <a:ea typeface="+mn-ea"/>
                  <a:cs typeface="+mn-lt" panose="020B0502040204020203" pitchFamily="34" charset="0"/>
                </a:defRPr>
              </a:lvl6pPr>
              <a:lvl7pPr marL="1260000" indent="-180000" algn="l" defTabSz="1008025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Symbol" panose="05050102010706020507" pitchFamily="18" charset="2"/>
                <a:buChar char="-"/>
                <a:defRPr lang="de-DE" sz="1200" b="0" i="0" kern="1200" cap="none" spc="0" baseline="0" dirty="0" smtClean="0">
                  <a:solidFill>
                    <a:schemeClr val="tx1"/>
                  </a:solidFill>
                  <a:latin typeface="+mn-lt" panose="020B0502040204020203" pitchFamily="34" charset="0"/>
                  <a:ea typeface="+mn-ea"/>
                  <a:cs typeface="+mn-lt" panose="020B0502040204020203" pitchFamily="34" charset="0"/>
                </a:defRPr>
              </a:lvl7pPr>
              <a:lvl8pPr marL="1440000" marR="0" indent="-180000" algn="l" defTabSz="1008025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lang="de-DE" sz="1200" b="0" i="0" kern="1200" cap="none" spc="0" baseline="0" dirty="0">
                  <a:solidFill>
                    <a:schemeClr val="tx1"/>
                  </a:solidFill>
                  <a:latin typeface="+mn-lt" panose="020B0502040204020203" pitchFamily="34" charset="0"/>
                  <a:ea typeface="+mn-ea"/>
                  <a:cs typeface="+mn-lt" panose="020B0502040204020203" pitchFamily="34" charset="0"/>
                </a:defRPr>
              </a:lvl8pPr>
              <a:lvl9pPr marL="1620000" indent="-180000" algn="l" defTabSz="1008025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Symbol" panose="05050102010706020507" pitchFamily="18" charset="2"/>
                <a:buChar char="-"/>
                <a:defRPr lang="de-DE" sz="1200" b="0" i="0" kern="1200" spc="0" baseline="0" dirty="0" smtClean="0">
                  <a:solidFill>
                    <a:schemeClr val="tx1"/>
                  </a:solidFill>
                  <a:latin typeface="+mn-lt" panose="020B0502040204020203" pitchFamily="34" charset="0"/>
                  <a:ea typeface="+mn-ea"/>
                  <a:cs typeface="+mn-lt" panose="020B0502040204020203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</a:pPr>
              <a:r>
                <a:rPr lang="en-US" b="0">
                  <a:solidFill>
                    <a:srgbClr val="000000"/>
                  </a:solidFill>
                  <a:latin typeface="Lato Light" panose="020F0302020204030203" pitchFamily="34" charset="0"/>
                  <a:cs typeface="Lato Light" panose="020F0502020204030203" pitchFamily="34" charset="0"/>
                </a:rPr>
                <a:t>Martin Otzelberger</a:t>
              </a:r>
            </a:p>
          </p:txBody>
        </p:sp>
        <p:sp>
          <p:nvSpPr>
            <p:cNvPr id="46" name="easyData">
              <a:extLst>
                <a:ext uri="{FF2B5EF4-FFF2-40B4-BE49-F238E27FC236}">
                  <a16:creationId xmlns:a16="http://schemas.microsoft.com/office/drawing/2014/main" id="{E963DDC7-D4CD-52C7-968A-C36A92EB49B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>
              <p:custDataLst>
                <p:tags r:id="rId12"/>
              </p:custDataLst>
            </p:nvPr>
          </p:nvSpPr>
          <p:spPr bwMode="gray">
            <a:xfrm>
              <a:off x="652677" y="3330066"/>
              <a:ext cx="2370569" cy="216000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1008025" rtl="0" eaLnBrk="1" fontAlgn="ctr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Font typeface="Arial" panose="020B0604020202020204" pitchFamily="34" charset="0"/>
                <a:buNone/>
                <a:defRPr sz="1200" b="1" i="0" kern="1200" spc="0" baseline="0">
                  <a:solidFill>
                    <a:schemeClr val="tx1"/>
                  </a:solidFill>
                  <a:latin typeface="+mn-lt" panose="020B0502040204020203" pitchFamily="34" charset="0"/>
                  <a:ea typeface="+mn-ea"/>
                  <a:cs typeface="+mn-lt" panose="020B0502040204020203" pitchFamily="34" charset="0"/>
                </a:defRPr>
              </a:lvl1pPr>
              <a:lvl2pPr marL="0" indent="0" algn="l" defTabSz="1008025" rtl="0" eaLnBrk="1" fontAlgn="ctr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000" b="0" kern="1200" spc="0" baseline="0">
                  <a:solidFill>
                    <a:schemeClr val="tx1"/>
                  </a:solidFill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defRPr>
              </a:lvl2pPr>
              <a:lvl3pPr marL="0" indent="0" algn="l" defTabSz="1008025" rtl="0" eaLnBrk="1" fontAlgn="ctr" latinLnBrk="0" hangingPunct="1">
                <a:lnSpc>
                  <a:spcPct val="110000"/>
                </a:lnSpc>
                <a:spcBef>
                  <a:spcPts val="1000"/>
                </a:spcBef>
                <a:spcAft>
                  <a:spcPts val="1000"/>
                </a:spcAft>
                <a:buClrTx/>
                <a:buSzPct val="130000"/>
                <a:buFontTx/>
                <a:buNone/>
                <a:defRPr sz="1000" b="1" kern="1200" spc="0" baseline="0">
                  <a:solidFill>
                    <a:schemeClr val="tx1"/>
                  </a:solidFill>
                  <a:latin typeface="+mn-lt" panose="020B0502040204020203" pitchFamily="34" charset="0"/>
                  <a:ea typeface="+mn-ea"/>
                  <a:cs typeface="+mn-lt" panose="020B0502040204020203" pitchFamily="34" charset="0"/>
                </a:defRPr>
              </a:lvl3pPr>
              <a:lvl4pPr marL="0" indent="0" algn="l" defTabSz="1008025" rtl="0" eaLnBrk="1" fontAlgn="ctr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2400"/>
                </a:spcAft>
                <a:buFontTx/>
                <a:buNone/>
                <a:defRPr lang="de-DE" sz="1000" kern="1200" spc="0" baseline="0">
                  <a:solidFill>
                    <a:schemeClr val="tx1"/>
                  </a:solidFill>
                  <a:latin typeface="+mn-lt" panose="020B0502040204020203" pitchFamily="34" charset="0"/>
                  <a:ea typeface="+mn-ea"/>
                  <a:cs typeface="+mn-lt" panose="020B0502040204020203" pitchFamily="34" charset="0"/>
                </a:defRPr>
              </a:lvl4pPr>
              <a:lvl5pPr marL="0" indent="0" algn="l" defTabSz="1008025" rtl="0" eaLnBrk="1" fontAlgn="ctr" latinLnBrk="0" hangingPunct="1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  <a:buFontTx/>
                <a:buNone/>
                <a:defRPr lang="de-DE" sz="1000" kern="1200" spc="0" baseline="0">
                  <a:solidFill>
                    <a:schemeClr val="tx1"/>
                  </a:solidFill>
                  <a:latin typeface="+mn-lt" panose="020B0502040204020203" pitchFamily="34" charset="0"/>
                  <a:ea typeface="+mn-ea"/>
                  <a:cs typeface="+mn-lt" panose="020B0502040204020203" pitchFamily="34" charset="0"/>
                </a:defRPr>
              </a:lvl5pPr>
              <a:lvl6pPr marL="1080000" indent="-180000" algn="l" defTabSz="1008025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lang="de-DE" sz="1200" b="0" kern="1200" cap="none" spc="0" baseline="0" dirty="0">
                  <a:solidFill>
                    <a:schemeClr val="tx1"/>
                  </a:solidFill>
                  <a:latin typeface="+mn-lt" panose="020B0502040204020203" pitchFamily="34" charset="0"/>
                  <a:ea typeface="+mn-ea"/>
                  <a:cs typeface="+mn-lt" panose="020B0502040204020203" pitchFamily="34" charset="0"/>
                </a:defRPr>
              </a:lvl6pPr>
              <a:lvl7pPr marL="1260000" indent="-180000" algn="l" defTabSz="1008025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Symbol" panose="05050102010706020507" pitchFamily="18" charset="2"/>
                <a:buChar char="-"/>
                <a:defRPr lang="de-DE" sz="1200" b="0" i="0" kern="1200" cap="none" spc="0" baseline="0" dirty="0" smtClean="0">
                  <a:solidFill>
                    <a:schemeClr val="tx1"/>
                  </a:solidFill>
                  <a:latin typeface="+mn-lt" panose="020B0502040204020203" pitchFamily="34" charset="0"/>
                  <a:ea typeface="+mn-ea"/>
                  <a:cs typeface="+mn-lt" panose="020B0502040204020203" pitchFamily="34" charset="0"/>
                </a:defRPr>
              </a:lvl7pPr>
              <a:lvl8pPr marL="1440000" marR="0" indent="-180000" algn="l" defTabSz="1008025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lang="de-DE" sz="1200" b="0" i="0" kern="1200" cap="none" spc="0" baseline="0" dirty="0">
                  <a:solidFill>
                    <a:schemeClr val="tx1"/>
                  </a:solidFill>
                  <a:latin typeface="+mn-lt" panose="020B0502040204020203" pitchFamily="34" charset="0"/>
                  <a:ea typeface="+mn-ea"/>
                  <a:cs typeface="+mn-lt" panose="020B0502040204020203" pitchFamily="34" charset="0"/>
                </a:defRPr>
              </a:lvl8pPr>
              <a:lvl9pPr marL="1620000" indent="-180000" algn="l" defTabSz="1008025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Symbol" panose="05050102010706020507" pitchFamily="18" charset="2"/>
                <a:buChar char="-"/>
                <a:defRPr lang="de-DE" sz="1200" b="0" i="0" kern="1200" spc="0" baseline="0" dirty="0" smtClean="0">
                  <a:solidFill>
                    <a:schemeClr val="tx1"/>
                  </a:solidFill>
                  <a:latin typeface="+mn-lt" panose="020B0502040204020203" pitchFamily="34" charset="0"/>
                  <a:ea typeface="+mn-ea"/>
                  <a:cs typeface="+mn-lt" panose="020B0502040204020203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</a:pPr>
              <a:r>
                <a:rPr lang="en-US" b="0">
                  <a:solidFill>
                    <a:srgbClr val="000000"/>
                  </a:solidFill>
                  <a:latin typeface="Lato Light" panose="020F0302020204030203" pitchFamily="34" charset="0"/>
                  <a:cs typeface="Lato Light" panose="020F0502020204030203" pitchFamily="34" charset="0"/>
                </a:rPr>
                <a:t>martin.otzelberger@forrs.de</a:t>
              </a:r>
            </a:p>
          </p:txBody>
        </p:sp>
        <p:sp>
          <p:nvSpPr>
            <p:cNvPr id="47" name="easyData">
              <a:extLst>
                <a:ext uri="{FF2B5EF4-FFF2-40B4-BE49-F238E27FC236}">
                  <a16:creationId xmlns:a16="http://schemas.microsoft.com/office/drawing/2014/main" id="{68172010-8700-F36B-79FE-03BE4A58D27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>
              <p:custDataLst>
                <p:tags r:id="rId13"/>
              </p:custDataLst>
            </p:nvPr>
          </p:nvSpPr>
          <p:spPr bwMode="gray">
            <a:xfrm>
              <a:off x="652677" y="3594636"/>
              <a:ext cx="2370569" cy="21600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5"/>
                </a:buClr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4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/>
                <a:t>+49 173 592 26 85</a:t>
              </a:r>
            </a:p>
          </p:txBody>
        </p:sp>
      </p:grpSp>
      <p:grpSp>
        <p:nvGrpSpPr>
          <p:cNvPr id="51" name="easyObject_Team">
            <a:extLst>
              <a:ext uri="{FF2B5EF4-FFF2-40B4-BE49-F238E27FC236}">
                <a16:creationId xmlns:a16="http://schemas.microsoft.com/office/drawing/2014/main" id="{EB86BFD6-8F07-79B9-4C40-425BD6EEC3DB}"/>
              </a:ext>
            </a:extLst>
          </p:cNvPr>
          <p:cNvGrpSpPr>
            <a:grpSpLocks noGrp="1" noUngrp="1" noRot="1" noMove="1" noResize="1"/>
          </p:cNvGrpSpPr>
          <p:nvPr>
            <p:custDataLst>
              <p:tags r:id="rId7"/>
            </p:custDataLst>
          </p:nvPr>
        </p:nvGrpSpPr>
        <p:grpSpPr bwMode="gray">
          <a:xfrm>
            <a:off x="4865949" y="4012549"/>
            <a:ext cx="2376264" cy="745224"/>
            <a:chOff x="652676" y="3065495"/>
            <a:chExt cx="2370570" cy="745141"/>
          </a:xfrm>
        </p:grpSpPr>
        <p:sp>
          <p:nvSpPr>
            <p:cNvPr id="52" name="easyData">
              <a:extLst>
                <a:ext uri="{FF2B5EF4-FFF2-40B4-BE49-F238E27FC236}">
                  <a16:creationId xmlns:a16="http://schemas.microsoft.com/office/drawing/2014/main" id="{D3D836DD-B55F-3E4C-E1BF-75BFA30DC4F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>
              <p:custDataLst>
                <p:tags r:id="rId8"/>
              </p:custDataLst>
            </p:nvPr>
          </p:nvSpPr>
          <p:spPr bwMode="gray">
            <a:xfrm>
              <a:off x="652676" y="3065495"/>
              <a:ext cx="2370570" cy="216000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1008025" rtl="0" eaLnBrk="1" fontAlgn="ctr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Font typeface="Arial" panose="020B0604020202020204" pitchFamily="34" charset="0"/>
                <a:buNone/>
                <a:defRPr sz="1200" b="1" i="0" kern="1200" spc="0" baseline="0">
                  <a:solidFill>
                    <a:schemeClr val="tx1"/>
                  </a:solidFill>
                  <a:latin typeface="+mn-lt" panose="020B0502040204020203" pitchFamily="34" charset="0"/>
                  <a:ea typeface="+mn-ea"/>
                  <a:cs typeface="+mn-lt" panose="020B0502040204020203" pitchFamily="34" charset="0"/>
                </a:defRPr>
              </a:lvl1pPr>
              <a:lvl2pPr marL="0" indent="0" algn="l" defTabSz="1008025" rtl="0" eaLnBrk="1" fontAlgn="ctr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000" b="0" kern="1200" spc="0" baseline="0">
                  <a:solidFill>
                    <a:schemeClr val="tx1"/>
                  </a:solidFill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defRPr>
              </a:lvl2pPr>
              <a:lvl3pPr marL="0" indent="0" algn="l" defTabSz="1008025" rtl="0" eaLnBrk="1" fontAlgn="ctr" latinLnBrk="0" hangingPunct="1">
                <a:lnSpc>
                  <a:spcPct val="110000"/>
                </a:lnSpc>
                <a:spcBef>
                  <a:spcPts val="1000"/>
                </a:spcBef>
                <a:spcAft>
                  <a:spcPts val="1000"/>
                </a:spcAft>
                <a:buClrTx/>
                <a:buSzPct val="130000"/>
                <a:buFontTx/>
                <a:buNone/>
                <a:defRPr sz="1000" b="1" kern="1200" spc="0" baseline="0">
                  <a:solidFill>
                    <a:schemeClr val="tx1"/>
                  </a:solidFill>
                  <a:latin typeface="+mn-lt" panose="020B0502040204020203" pitchFamily="34" charset="0"/>
                  <a:ea typeface="+mn-ea"/>
                  <a:cs typeface="+mn-lt" panose="020B0502040204020203" pitchFamily="34" charset="0"/>
                </a:defRPr>
              </a:lvl3pPr>
              <a:lvl4pPr marL="0" indent="0" algn="l" defTabSz="1008025" rtl="0" eaLnBrk="1" fontAlgn="ctr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2400"/>
                </a:spcAft>
                <a:buFontTx/>
                <a:buNone/>
                <a:defRPr lang="de-DE" sz="1000" kern="1200" spc="0" baseline="0">
                  <a:solidFill>
                    <a:schemeClr val="tx1"/>
                  </a:solidFill>
                  <a:latin typeface="+mn-lt" panose="020B0502040204020203" pitchFamily="34" charset="0"/>
                  <a:ea typeface="+mn-ea"/>
                  <a:cs typeface="+mn-lt" panose="020B0502040204020203" pitchFamily="34" charset="0"/>
                </a:defRPr>
              </a:lvl4pPr>
              <a:lvl5pPr marL="0" indent="0" algn="l" defTabSz="1008025" rtl="0" eaLnBrk="1" fontAlgn="ctr" latinLnBrk="0" hangingPunct="1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  <a:buFontTx/>
                <a:buNone/>
                <a:defRPr lang="de-DE" sz="1000" kern="1200" spc="0" baseline="0">
                  <a:solidFill>
                    <a:schemeClr val="tx1"/>
                  </a:solidFill>
                  <a:latin typeface="+mn-lt" panose="020B0502040204020203" pitchFamily="34" charset="0"/>
                  <a:ea typeface="+mn-ea"/>
                  <a:cs typeface="+mn-lt" panose="020B0502040204020203" pitchFamily="34" charset="0"/>
                </a:defRPr>
              </a:lvl5pPr>
              <a:lvl6pPr marL="1080000" indent="-180000" algn="l" defTabSz="1008025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lang="de-DE" sz="1200" b="0" kern="1200" cap="none" spc="0" baseline="0" dirty="0">
                  <a:solidFill>
                    <a:schemeClr val="tx1"/>
                  </a:solidFill>
                  <a:latin typeface="+mn-lt" panose="020B0502040204020203" pitchFamily="34" charset="0"/>
                  <a:ea typeface="+mn-ea"/>
                  <a:cs typeface="+mn-lt" panose="020B0502040204020203" pitchFamily="34" charset="0"/>
                </a:defRPr>
              </a:lvl6pPr>
              <a:lvl7pPr marL="1260000" indent="-180000" algn="l" defTabSz="1008025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Symbol" panose="05050102010706020507" pitchFamily="18" charset="2"/>
                <a:buChar char="-"/>
                <a:defRPr lang="de-DE" sz="1200" b="0" i="0" kern="1200" cap="none" spc="0" baseline="0" dirty="0" smtClean="0">
                  <a:solidFill>
                    <a:schemeClr val="tx1"/>
                  </a:solidFill>
                  <a:latin typeface="+mn-lt" panose="020B0502040204020203" pitchFamily="34" charset="0"/>
                  <a:ea typeface="+mn-ea"/>
                  <a:cs typeface="+mn-lt" panose="020B0502040204020203" pitchFamily="34" charset="0"/>
                </a:defRPr>
              </a:lvl7pPr>
              <a:lvl8pPr marL="1440000" marR="0" indent="-180000" algn="l" defTabSz="1008025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lang="de-DE" sz="1200" b="0" i="0" kern="1200" cap="none" spc="0" baseline="0" dirty="0">
                  <a:solidFill>
                    <a:schemeClr val="tx1"/>
                  </a:solidFill>
                  <a:latin typeface="+mn-lt" panose="020B0502040204020203" pitchFamily="34" charset="0"/>
                  <a:ea typeface="+mn-ea"/>
                  <a:cs typeface="+mn-lt" panose="020B0502040204020203" pitchFamily="34" charset="0"/>
                </a:defRPr>
              </a:lvl8pPr>
              <a:lvl9pPr marL="1620000" indent="-180000" algn="l" defTabSz="1008025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Symbol" panose="05050102010706020507" pitchFamily="18" charset="2"/>
                <a:buChar char="-"/>
                <a:defRPr lang="de-DE" sz="1200" b="0" i="0" kern="1200" spc="0" baseline="0" dirty="0" smtClean="0">
                  <a:solidFill>
                    <a:schemeClr val="tx1"/>
                  </a:solidFill>
                  <a:latin typeface="+mn-lt" panose="020B0502040204020203" pitchFamily="34" charset="0"/>
                  <a:ea typeface="+mn-ea"/>
                  <a:cs typeface="+mn-lt" panose="020B0502040204020203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</a:pPr>
              <a:r>
                <a:rPr lang="en-US" b="0">
                  <a:solidFill>
                    <a:srgbClr val="000000"/>
                  </a:solidFill>
                  <a:latin typeface="Lato Light" panose="020F0302020204030203" pitchFamily="34" charset="0"/>
                  <a:cs typeface="Lato Light" panose="020F0502020204030203" pitchFamily="34" charset="0"/>
                </a:rPr>
                <a:t>Markus Rieß</a:t>
              </a:r>
            </a:p>
          </p:txBody>
        </p:sp>
        <p:sp>
          <p:nvSpPr>
            <p:cNvPr id="53" name="easyData">
              <a:extLst>
                <a:ext uri="{FF2B5EF4-FFF2-40B4-BE49-F238E27FC236}">
                  <a16:creationId xmlns:a16="http://schemas.microsoft.com/office/drawing/2014/main" id="{389E5BD7-FAC0-0022-65F4-457B1947132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>
              <p:custDataLst>
                <p:tags r:id="rId9"/>
              </p:custDataLst>
            </p:nvPr>
          </p:nvSpPr>
          <p:spPr bwMode="gray">
            <a:xfrm>
              <a:off x="652677" y="3330066"/>
              <a:ext cx="2370569" cy="216000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1008025" rtl="0" eaLnBrk="1" fontAlgn="ctr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Font typeface="Arial" panose="020B0604020202020204" pitchFamily="34" charset="0"/>
                <a:buNone/>
                <a:defRPr sz="1200" b="1" i="0" kern="1200" spc="0" baseline="0">
                  <a:solidFill>
                    <a:schemeClr val="tx1"/>
                  </a:solidFill>
                  <a:latin typeface="+mn-lt" panose="020B0502040204020203" pitchFamily="34" charset="0"/>
                  <a:ea typeface="+mn-ea"/>
                  <a:cs typeface="+mn-lt" panose="020B0502040204020203" pitchFamily="34" charset="0"/>
                </a:defRPr>
              </a:lvl1pPr>
              <a:lvl2pPr marL="0" indent="0" algn="l" defTabSz="1008025" rtl="0" eaLnBrk="1" fontAlgn="ctr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000" b="0" kern="1200" spc="0" baseline="0">
                  <a:solidFill>
                    <a:schemeClr val="tx1"/>
                  </a:solidFill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defRPr>
              </a:lvl2pPr>
              <a:lvl3pPr marL="0" indent="0" algn="l" defTabSz="1008025" rtl="0" eaLnBrk="1" fontAlgn="ctr" latinLnBrk="0" hangingPunct="1">
                <a:lnSpc>
                  <a:spcPct val="110000"/>
                </a:lnSpc>
                <a:spcBef>
                  <a:spcPts val="1000"/>
                </a:spcBef>
                <a:spcAft>
                  <a:spcPts val="1000"/>
                </a:spcAft>
                <a:buClrTx/>
                <a:buSzPct val="130000"/>
                <a:buFontTx/>
                <a:buNone/>
                <a:defRPr sz="1000" b="1" kern="1200" spc="0" baseline="0">
                  <a:solidFill>
                    <a:schemeClr val="tx1"/>
                  </a:solidFill>
                  <a:latin typeface="+mn-lt" panose="020B0502040204020203" pitchFamily="34" charset="0"/>
                  <a:ea typeface="+mn-ea"/>
                  <a:cs typeface="+mn-lt" panose="020B0502040204020203" pitchFamily="34" charset="0"/>
                </a:defRPr>
              </a:lvl3pPr>
              <a:lvl4pPr marL="0" indent="0" algn="l" defTabSz="1008025" rtl="0" eaLnBrk="1" fontAlgn="ctr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2400"/>
                </a:spcAft>
                <a:buFontTx/>
                <a:buNone/>
                <a:defRPr lang="de-DE" sz="1000" kern="1200" spc="0" baseline="0">
                  <a:solidFill>
                    <a:schemeClr val="tx1"/>
                  </a:solidFill>
                  <a:latin typeface="+mn-lt" panose="020B0502040204020203" pitchFamily="34" charset="0"/>
                  <a:ea typeface="+mn-ea"/>
                  <a:cs typeface="+mn-lt" panose="020B0502040204020203" pitchFamily="34" charset="0"/>
                </a:defRPr>
              </a:lvl4pPr>
              <a:lvl5pPr marL="0" indent="0" algn="l" defTabSz="1008025" rtl="0" eaLnBrk="1" fontAlgn="ctr" latinLnBrk="0" hangingPunct="1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  <a:buFontTx/>
                <a:buNone/>
                <a:defRPr lang="de-DE" sz="1000" kern="1200" spc="0" baseline="0">
                  <a:solidFill>
                    <a:schemeClr val="tx1"/>
                  </a:solidFill>
                  <a:latin typeface="+mn-lt" panose="020B0502040204020203" pitchFamily="34" charset="0"/>
                  <a:ea typeface="+mn-ea"/>
                  <a:cs typeface="+mn-lt" panose="020B0502040204020203" pitchFamily="34" charset="0"/>
                </a:defRPr>
              </a:lvl5pPr>
              <a:lvl6pPr marL="1080000" indent="-180000" algn="l" defTabSz="1008025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lang="de-DE" sz="1200" b="0" kern="1200" cap="none" spc="0" baseline="0" dirty="0">
                  <a:solidFill>
                    <a:schemeClr val="tx1"/>
                  </a:solidFill>
                  <a:latin typeface="+mn-lt" panose="020B0502040204020203" pitchFamily="34" charset="0"/>
                  <a:ea typeface="+mn-ea"/>
                  <a:cs typeface="+mn-lt" panose="020B0502040204020203" pitchFamily="34" charset="0"/>
                </a:defRPr>
              </a:lvl6pPr>
              <a:lvl7pPr marL="1260000" indent="-180000" algn="l" defTabSz="1008025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Symbol" panose="05050102010706020507" pitchFamily="18" charset="2"/>
                <a:buChar char="-"/>
                <a:defRPr lang="de-DE" sz="1200" b="0" i="0" kern="1200" cap="none" spc="0" baseline="0" dirty="0" smtClean="0">
                  <a:solidFill>
                    <a:schemeClr val="tx1"/>
                  </a:solidFill>
                  <a:latin typeface="+mn-lt" panose="020B0502040204020203" pitchFamily="34" charset="0"/>
                  <a:ea typeface="+mn-ea"/>
                  <a:cs typeface="+mn-lt" panose="020B0502040204020203" pitchFamily="34" charset="0"/>
                </a:defRPr>
              </a:lvl7pPr>
              <a:lvl8pPr marL="1440000" marR="0" indent="-180000" algn="l" defTabSz="1008025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lang="de-DE" sz="1200" b="0" i="0" kern="1200" cap="none" spc="0" baseline="0" dirty="0">
                  <a:solidFill>
                    <a:schemeClr val="tx1"/>
                  </a:solidFill>
                  <a:latin typeface="+mn-lt" panose="020B0502040204020203" pitchFamily="34" charset="0"/>
                  <a:ea typeface="+mn-ea"/>
                  <a:cs typeface="+mn-lt" panose="020B0502040204020203" pitchFamily="34" charset="0"/>
                </a:defRPr>
              </a:lvl8pPr>
              <a:lvl9pPr marL="1620000" indent="-180000" algn="l" defTabSz="1008025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Symbol" panose="05050102010706020507" pitchFamily="18" charset="2"/>
                <a:buChar char="-"/>
                <a:defRPr lang="de-DE" sz="1200" b="0" i="0" kern="1200" spc="0" baseline="0" dirty="0" smtClean="0">
                  <a:solidFill>
                    <a:schemeClr val="tx1"/>
                  </a:solidFill>
                  <a:latin typeface="+mn-lt" panose="020B0502040204020203" pitchFamily="34" charset="0"/>
                  <a:ea typeface="+mn-ea"/>
                  <a:cs typeface="+mn-lt" panose="020B0502040204020203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</a:pPr>
              <a:r>
                <a:rPr lang="en-US" b="0">
                  <a:solidFill>
                    <a:srgbClr val="000000"/>
                  </a:solidFill>
                  <a:latin typeface="Lato Light" panose="020F0302020204030203" pitchFamily="34" charset="0"/>
                  <a:cs typeface="Lato Light" panose="020F0502020204030203" pitchFamily="34" charset="0"/>
                </a:rPr>
                <a:t>markus.riess@forrs.de</a:t>
              </a:r>
            </a:p>
          </p:txBody>
        </p:sp>
        <p:sp>
          <p:nvSpPr>
            <p:cNvPr id="54" name="easyData">
              <a:extLst>
                <a:ext uri="{FF2B5EF4-FFF2-40B4-BE49-F238E27FC236}">
                  <a16:creationId xmlns:a16="http://schemas.microsoft.com/office/drawing/2014/main" id="{29E5BCC0-F37C-F48F-6525-E9A3F36B1BF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>
              <p:custDataLst>
                <p:tags r:id="rId10"/>
              </p:custDataLst>
            </p:nvPr>
          </p:nvSpPr>
          <p:spPr bwMode="gray">
            <a:xfrm>
              <a:off x="652677" y="3594636"/>
              <a:ext cx="2370569" cy="21600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5"/>
                </a:buClr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4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/>
                <a:t>+49 172 815 16 72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9059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3E70E1E-95E6-FCB3-B5D8-FFD7567DA1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01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255072B-7CAD-48F9-9E54-FC8730AED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we do?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149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5">
            <a:extLst>
              <a:ext uri="{FF2B5EF4-FFF2-40B4-BE49-F238E27FC236}">
                <a16:creationId xmlns:a16="http://schemas.microsoft.com/office/drawing/2014/main" id="{286E5983-27D3-137E-0B3A-8716C397E74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0" y="-34471"/>
            <a:ext cx="12219503" cy="6902750"/>
          </a:xfrm>
          <a:prstGeom prst="rect">
            <a:avLst/>
          </a:prstGeom>
        </p:spPr>
      </p:pic>
      <p:pic>
        <p:nvPicPr>
          <p:cNvPr id="5" name="Grafik 5">
            <a:extLst>
              <a:ext uri="{FF2B5EF4-FFF2-40B4-BE49-F238E27FC236}">
                <a16:creationId xmlns:a16="http://schemas.microsoft.com/office/drawing/2014/main" id="{083B3ED2-82D4-5C93-9ADE-D941778717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37" y="438910"/>
            <a:ext cx="966725" cy="914936"/>
          </a:xfrm>
          <a:prstGeom prst="rect">
            <a:avLst/>
          </a:prstGeom>
        </p:spPr>
      </p:pic>
      <p:sp>
        <p:nvSpPr>
          <p:cNvPr id="9" name="ElementText1">
            <a:extLst>
              <a:ext uri="{FF2B5EF4-FFF2-40B4-BE49-F238E27FC236}">
                <a16:creationId xmlns:a16="http://schemas.microsoft.com/office/drawing/2014/main" id="{F0FEA629-41F9-2C9B-F132-B7D0ECCDBA92}"/>
              </a:ext>
            </a:extLst>
          </p:cNvPr>
          <p:cNvSpPr txBox="1">
            <a:spLocks/>
          </p:cNvSpPr>
          <p:nvPr/>
        </p:nvSpPr>
        <p:spPr>
          <a:xfrm>
            <a:off x="5400001" y="3600000"/>
            <a:ext cx="360000" cy="1800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None/>
            </a:pPr>
            <a:r>
              <a:rPr lang="de-DE"/>
              <a:t> </a:t>
            </a:r>
            <a:endParaRPr lang="de-DE" dirty="0"/>
          </a:p>
        </p:txBody>
      </p:sp>
      <p:sp>
        <p:nvSpPr>
          <p:cNvPr id="10" name="Textbox">
            <a:extLst>
              <a:ext uri="{FF2B5EF4-FFF2-40B4-BE49-F238E27FC236}">
                <a16:creationId xmlns:a16="http://schemas.microsoft.com/office/drawing/2014/main" id="{50FDEE20-6F3B-3658-087C-767652A216E4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727743" y="337030"/>
            <a:ext cx="7210692" cy="221432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3000">
                <a:latin typeface="Lato Black" panose="020F0502020204030203" pitchFamily="34" charset="0"/>
                <a:ea typeface="+mj-ea"/>
                <a:cs typeface="+mj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FORRS is a leading international Strategy &amp; Management Consultancy with focus on the entire Trading Value Chain.</a:t>
            </a:r>
            <a:endParaRPr lang="de-DE" dirty="0"/>
          </a:p>
        </p:txBody>
      </p:sp>
      <p:sp>
        <p:nvSpPr>
          <p:cNvPr id="11" name="Textbox">
            <a:extLst>
              <a:ext uri="{FF2B5EF4-FFF2-40B4-BE49-F238E27FC236}">
                <a16:creationId xmlns:a16="http://schemas.microsoft.com/office/drawing/2014/main" id="{6F92BCFA-BB45-AD3F-131E-6A2F79E98FF5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7428148" y="3969060"/>
            <a:ext cx="4431810" cy="1836203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>
                <a:solidFill>
                  <a:srgbClr val="FFFFFF"/>
                </a:solidFill>
              </a:rPr>
              <a:t>We work with Clients </a:t>
            </a:r>
          </a:p>
          <a:p>
            <a:r>
              <a:rPr lang="de-DE" sz="3600">
                <a:solidFill>
                  <a:srgbClr val="FFFFFF"/>
                </a:solidFill>
              </a:rPr>
              <a:t>in Energy, Financial </a:t>
            </a:r>
            <a:br>
              <a:rPr lang="de-DE" sz="3600">
                <a:solidFill>
                  <a:srgbClr val="FFFFFF"/>
                </a:solidFill>
              </a:rPr>
            </a:br>
            <a:r>
              <a:rPr lang="de-DE" sz="3600">
                <a:solidFill>
                  <a:srgbClr val="FFFFFF"/>
                </a:solidFill>
              </a:rPr>
              <a:t>and Industrial sectors</a:t>
            </a:r>
            <a:endParaRPr lang="de-DE" sz="3600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4229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5F3D8D57-8C2E-B857-689D-2813E2850FC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9" name="Text Placeholder 1">
            <a:extLst>
              <a:ext uri="{FF2B5EF4-FFF2-40B4-BE49-F238E27FC236}">
                <a16:creationId xmlns:a16="http://schemas.microsoft.com/office/drawing/2014/main" id="{3629A701-B8D4-F068-9E00-4AF813F810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1383" y="944724"/>
            <a:ext cx="11089233" cy="396044"/>
          </a:xfrm>
        </p:spPr>
        <p:txBody>
          <a:bodyPr/>
          <a:lstStyle/>
          <a:p>
            <a:r>
              <a:rPr lang="en-US" dirty="0"/>
              <a:t>Our Sector Footprint</a:t>
            </a:r>
          </a:p>
          <a:p>
            <a:endParaRPr lang="en-US" dirty="0"/>
          </a:p>
        </p:txBody>
      </p:sp>
      <p:sp>
        <p:nvSpPr>
          <p:cNvPr id="100" name="Title 2">
            <a:extLst>
              <a:ext uri="{FF2B5EF4-FFF2-40B4-BE49-F238E27FC236}">
                <a16:creationId xmlns:a16="http://schemas.microsoft.com/office/drawing/2014/main" id="{BADF6CE7-E772-9F39-B879-756D5535D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3" y="476672"/>
            <a:ext cx="11089233" cy="468052"/>
          </a:xfrm>
        </p:spPr>
        <p:txBody>
          <a:bodyPr/>
          <a:lstStyle/>
          <a:p>
            <a:r>
              <a:rPr lang="en-US"/>
              <a:t>Our Clients</a:t>
            </a:r>
            <a:endParaRPr lang="en-US" dirty="0"/>
          </a:p>
        </p:txBody>
      </p:sp>
      <p:sp>
        <p:nvSpPr>
          <p:cNvPr id="101" name="Rechteck 62">
            <a:extLst>
              <a:ext uri="{FF2B5EF4-FFF2-40B4-BE49-F238E27FC236}">
                <a16:creationId xmlns:a16="http://schemas.microsoft.com/office/drawing/2014/main" id="{B3B18C8D-B8A8-A64D-3550-900A562932CD}"/>
              </a:ext>
            </a:extLst>
          </p:cNvPr>
          <p:cNvSpPr/>
          <p:nvPr/>
        </p:nvSpPr>
        <p:spPr bwMode="gray">
          <a:xfrm>
            <a:off x="4316755" y="1778640"/>
            <a:ext cx="3332088" cy="4495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hteck 63">
            <a:extLst>
              <a:ext uri="{FF2B5EF4-FFF2-40B4-BE49-F238E27FC236}">
                <a16:creationId xmlns:a16="http://schemas.microsoft.com/office/drawing/2014/main" id="{2074C33B-D2E2-28F1-4975-687F37A361A6}"/>
              </a:ext>
            </a:extLst>
          </p:cNvPr>
          <p:cNvSpPr/>
          <p:nvPr/>
        </p:nvSpPr>
        <p:spPr bwMode="gray">
          <a:xfrm>
            <a:off x="8164587" y="1778640"/>
            <a:ext cx="3332088" cy="4495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hteck 55">
            <a:extLst>
              <a:ext uri="{FF2B5EF4-FFF2-40B4-BE49-F238E27FC236}">
                <a16:creationId xmlns:a16="http://schemas.microsoft.com/office/drawing/2014/main" id="{985C8B2D-A59D-D83E-0C90-FBB7BA11584A}"/>
              </a:ext>
            </a:extLst>
          </p:cNvPr>
          <p:cNvSpPr/>
          <p:nvPr/>
        </p:nvSpPr>
        <p:spPr bwMode="gray">
          <a:xfrm>
            <a:off x="8164587" y="4870572"/>
            <a:ext cx="2954158" cy="8420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hteck 62">
            <a:extLst>
              <a:ext uri="{FF2B5EF4-FFF2-40B4-BE49-F238E27FC236}">
                <a16:creationId xmlns:a16="http://schemas.microsoft.com/office/drawing/2014/main" id="{CAB185F6-C789-4475-DD48-4907BA47C233}"/>
              </a:ext>
            </a:extLst>
          </p:cNvPr>
          <p:cNvSpPr/>
          <p:nvPr/>
        </p:nvSpPr>
        <p:spPr>
          <a:xfrm>
            <a:off x="4316755" y="1778640"/>
            <a:ext cx="3332088" cy="449516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5" name="Rechteck 63">
            <a:extLst>
              <a:ext uri="{FF2B5EF4-FFF2-40B4-BE49-F238E27FC236}">
                <a16:creationId xmlns:a16="http://schemas.microsoft.com/office/drawing/2014/main" id="{9BD412AF-E96D-B61A-9D50-5A43638CC74C}"/>
              </a:ext>
            </a:extLst>
          </p:cNvPr>
          <p:cNvSpPr/>
          <p:nvPr/>
        </p:nvSpPr>
        <p:spPr>
          <a:xfrm>
            <a:off x="8164587" y="1778640"/>
            <a:ext cx="3332088" cy="449516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6" name="Titel 3">
            <a:extLst>
              <a:ext uri="{FF2B5EF4-FFF2-40B4-BE49-F238E27FC236}">
                <a16:creationId xmlns:a16="http://schemas.microsoft.com/office/drawing/2014/main" id="{D16EEE1B-2D7A-0E4A-7C08-D7EA462ABBD7}"/>
              </a:ext>
            </a:extLst>
          </p:cNvPr>
          <p:cNvSpPr txBox="1">
            <a:spLocks/>
          </p:cNvSpPr>
          <p:nvPr/>
        </p:nvSpPr>
        <p:spPr>
          <a:xfrm>
            <a:off x="1163452" y="1784520"/>
            <a:ext cx="2481536" cy="204556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700"/>
              </a:lnSpc>
            </a:pPr>
            <a:r>
              <a:rPr lang="en-US" sz="2000" dirty="0">
                <a:latin typeface="+mn-lt"/>
              </a:rPr>
              <a:t>With deep expertise and years of successful projects, FORRS accompanies its clients along the entire Trading Value Chain.</a:t>
            </a:r>
          </a:p>
        </p:txBody>
      </p:sp>
      <p:pic>
        <p:nvPicPr>
          <p:cNvPr id="107" name="Grafik 10">
            <a:extLst>
              <a:ext uri="{FF2B5EF4-FFF2-40B4-BE49-F238E27FC236}">
                <a16:creationId xmlns:a16="http://schemas.microsoft.com/office/drawing/2014/main" id="{D9BD7597-E5DA-C6E3-D120-E2C95F9E3C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858048"/>
            <a:ext cx="487362" cy="461253"/>
          </a:xfrm>
          <a:prstGeom prst="rect">
            <a:avLst/>
          </a:prstGeom>
        </p:spPr>
      </p:pic>
      <p:sp>
        <p:nvSpPr>
          <p:cNvPr id="109" name="Rechteck 23">
            <a:extLst>
              <a:ext uri="{FF2B5EF4-FFF2-40B4-BE49-F238E27FC236}">
                <a16:creationId xmlns:a16="http://schemas.microsoft.com/office/drawing/2014/main" id="{C66F4CB0-E166-32E3-1C5A-A10107FF46FA}"/>
              </a:ext>
            </a:extLst>
          </p:cNvPr>
          <p:cNvSpPr/>
          <p:nvPr/>
        </p:nvSpPr>
        <p:spPr bwMode="gray">
          <a:xfrm>
            <a:off x="4282770" y="2904184"/>
            <a:ext cx="2954158" cy="8420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72000" rIns="72000" bIns="72000" rtlCol="0" anchor="ctr"/>
          <a:lstStyle/>
          <a:p>
            <a:pPr marL="0" indent="0">
              <a:lnSpc>
                <a:spcPts val="1800"/>
              </a:lnSpc>
              <a:buNone/>
            </a:pPr>
            <a:r>
              <a:rPr lang="en-US" dirty="0">
                <a:solidFill>
                  <a:srgbClr val="6E6E6E"/>
                </a:solidFill>
                <a:latin typeface="+mj-lt"/>
              </a:rPr>
              <a:t>Utilities &amp; </a:t>
            </a:r>
            <a:br>
              <a:rPr lang="en-US" dirty="0">
                <a:solidFill>
                  <a:srgbClr val="6E6E6E"/>
                </a:solidFill>
                <a:latin typeface="+mj-lt"/>
              </a:rPr>
            </a:br>
            <a:r>
              <a:rPr lang="en-US" dirty="0">
                <a:solidFill>
                  <a:srgbClr val="6E6E6E"/>
                </a:solidFill>
                <a:latin typeface="+mj-lt"/>
              </a:rPr>
              <a:t>Infrastructure Provider</a:t>
            </a:r>
            <a:endParaRPr lang="en-US" dirty="0">
              <a:solidFill>
                <a:srgbClr val="6E6E6E"/>
              </a:solidFill>
              <a:latin typeface="+mj-lt"/>
              <a:ea typeface="Lato Black"/>
              <a:cs typeface="Lato Black"/>
            </a:endParaRPr>
          </a:p>
        </p:txBody>
      </p:sp>
      <p:grpSp>
        <p:nvGrpSpPr>
          <p:cNvPr id="111" name="Gruppieren 31">
            <a:extLst>
              <a:ext uri="{FF2B5EF4-FFF2-40B4-BE49-F238E27FC236}">
                <a16:creationId xmlns:a16="http://schemas.microsoft.com/office/drawing/2014/main" id="{BCD2B092-4FC5-F493-B48D-8E5D8C4835A1}"/>
              </a:ext>
            </a:extLst>
          </p:cNvPr>
          <p:cNvGrpSpPr/>
          <p:nvPr/>
        </p:nvGrpSpPr>
        <p:grpSpPr>
          <a:xfrm>
            <a:off x="3899756" y="2960294"/>
            <a:ext cx="715272" cy="714322"/>
            <a:chOff x="4856802" y="1824500"/>
            <a:chExt cx="715272" cy="714322"/>
          </a:xfrm>
        </p:grpSpPr>
        <p:sp>
          <p:nvSpPr>
            <p:cNvPr id="112" name="Ellipse 25">
              <a:extLst>
                <a:ext uri="{FF2B5EF4-FFF2-40B4-BE49-F238E27FC236}">
                  <a16:creationId xmlns:a16="http://schemas.microsoft.com/office/drawing/2014/main" id="{9C3737AC-1914-59B1-B547-B1C435956C0A}"/>
                </a:ext>
              </a:extLst>
            </p:cNvPr>
            <p:cNvSpPr/>
            <p:nvPr/>
          </p:nvSpPr>
          <p:spPr bwMode="gray">
            <a:xfrm>
              <a:off x="4862517" y="1824500"/>
              <a:ext cx="709557" cy="70955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3" name="Grafik 11">
              <a:extLst>
                <a:ext uri="{FF2B5EF4-FFF2-40B4-BE49-F238E27FC236}">
                  <a16:creationId xmlns:a16="http://schemas.microsoft.com/office/drawing/2014/main" id="{F64D18FC-AF39-73E3-C7F6-BD4ED5A8D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56802" y="1829265"/>
              <a:ext cx="709557" cy="709557"/>
            </a:xfrm>
            <a:prstGeom prst="rect">
              <a:avLst/>
            </a:prstGeom>
          </p:spPr>
        </p:pic>
      </p:grpSp>
      <p:sp>
        <p:nvSpPr>
          <p:cNvPr id="115" name="Rechteck 37">
            <a:extLst>
              <a:ext uri="{FF2B5EF4-FFF2-40B4-BE49-F238E27FC236}">
                <a16:creationId xmlns:a16="http://schemas.microsoft.com/office/drawing/2014/main" id="{24BC31A8-A4D0-3B70-DA77-0700B22BFB9A}"/>
              </a:ext>
            </a:extLst>
          </p:cNvPr>
          <p:cNvSpPr/>
          <p:nvPr/>
        </p:nvSpPr>
        <p:spPr bwMode="gray">
          <a:xfrm>
            <a:off x="4282770" y="3887378"/>
            <a:ext cx="2954158" cy="8420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72000" rIns="72000" bIns="72000" rtlCol="0" anchor="ctr"/>
          <a:lstStyle/>
          <a:p>
            <a:pPr marL="0" indent="0">
              <a:lnSpc>
                <a:spcPts val="1800"/>
              </a:lnSpc>
              <a:buNone/>
            </a:pPr>
            <a:r>
              <a:rPr lang="en-US">
                <a:solidFill>
                  <a:srgbClr val="6E6E6E"/>
                </a:solidFill>
                <a:latin typeface="+mj-lt"/>
              </a:rPr>
              <a:t>Renewable Asset Companies</a:t>
            </a:r>
            <a:endParaRPr lang="en-US" dirty="0">
              <a:solidFill>
                <a:srgbClr val="6E6E6E"/>
              </a:solidFill>
              <a:latin typeface="+mj-lt"/>
              <a:ea typeface="Lato Black"/>
              <a:cs typeface="Lato Black"/>
            </a:endParaRPr>
          </a:p>
        </p:txBody>
      </p:sp>
      <p:grpSp>
        <p:nvGrpSpPr>
          <p:cNvPr id="117" name="Gruppieren 32">
            <a:extLst>
              <a:ext uri="{FF2B5EF4-FFF2-40B4-BE49-F238E27FC236}">
                <a16:creationId xmlns:a16="http://schemas.microsoft.com/office/drawing/2014/main" id="{1D2F03A6-9C5B-62CB-B25B-CD2D6AD4C7B8}"/>
              </a:ext>
            </a:extLst>
          </p:cNvPr>
          <p:cNvGrpSpPr/>
          <p:nvPr/>
        </p:nvGrpSpPr>
        <p:grpSpPr>
          <a:xfrm>
            <a:off x="3899756" y="3956209"/>
            <a:ext cx="711700" cy="709557"/>
            <a:chOff x="5733451" y="2077839"/>
            <a:chExt cx="711700" cy="709557"/>
          </a:xfrm>
        </p:grpSpPr>
        <p:sp>
          <p:nvSpPr>
            <p:cNvPr id="118" name="Ellipse 26">
              <a:extLst>
                <a:ext uri="{FF2B5EF4-FFF2-40B4-BE49-F238E27FC236}">
                  <a16:creationId xmlns:a16="http://schemas.microsoft.com/office/drawing/2014/main" id="{484E97BF-C717-2648-AFAC-64A683A2468C}"/>
                </a:ext>
              </a:extLst>
            </p:cNvPr>
            <p:cNvSpPr/>
            <p:nvPr/>
          </p:nvSpPr>
          <p:spPr bwMode="gray">
            <a:xfrm>
              <a:off x="5733451" y="2077839"/>
              <a:ext cx="709557" cy="70955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9" name="Grafik 12">
              <a:extLst>
                <a:ext uri="{FF2B5EF4-FFF2-40B4-BE49-F238E27FC236}">
                  <a16:creationId xmlns:a16="http://schemas.microsoft.com/office/drawing/2014/main" id="{BC5DEF3C-95F4-3F77-9267-F3FB9E31F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5594" y="2077839"/>
              <a:ext cx="709557" cy="709557"/>
            </a:xfrm>
            <a:prstGeom prst="rect">
              <a:avLst/>
            </a:prstGeom>
          </p:spPr>
        </p:pic>
      </p:grpSp>
      <p:sp>
        <p:nvSpPr>
          <p:cNvPr id="121" name="Rechteck 38">
            <a:extLst>
              <a:ext uri="{FF2B5EF4-FFF2-40B4-BE49-F238E27FC236}">
                <a16:creationId xmlns:a16="http://schemas.microsoft.com/office/drawing/2014/main" id="{E8B62155-2B7B-9677-BC5E-F47762A08715}"/>
              </a:ext>
            </a:extLst>
          </p:cNvPr>
          <p:cNvSpPr/>
          <p:nvPr/>
        </p:nvSpPr>
        <p:spPr bwMode="gray">
          <a:xfrm>
            <a:off x="4282770" y="4870572"/>
            <a:ext cx="2954158" cy="8420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72000" rIns="72000" bIns="72000" rtlCol="0" anchor="ctr"/>
          <a:lstStyle/>
          <a:p>
            <a:pPr marL="0" indent="0">
              <a:lnSpc>
                <a:spcPts val="1800"/>
              </a:lnSpc>
              <a:buNone/>
            </a:pPr>
            <a:r>
              <a:rPr lang="en-US" dirty="0">
                <a:solidFill>
                  <a:srgbClr val="6E6E6E"/>
                </a:solidFill>
                <a:latin typeface="+mj-lt"/>
              </a:rPr>
              <a:t>Commodity Trader &amp; Exchanges</a:t>
            </a:r>
          </a:p>
        </p:txBody>
      </p:sp>
      <p:grpSp>
        <p:nvGrpSpPr>
          <p:cNvPr id="123" name="Gruppieren 33">
            <a:extLst>
              <a:ext uri="{FF2B5EF4-FFF2-40B4-BE49-F238E27FC236}">
                <a16:creationId xmlns:a16="http://schemas.microsoft.com/office/drawing/2014/main" id="{43C2DD23-CFEB-5FC6-CAB3-F62F32D1B272}"/>
              </a:ext>
            </a:extLst>
          </p:cNvPr>
          <p:cNvGrpSpPr/>
          <p:nvPr/>
        </p:nvGrpSpPr>
        <p:grpSpPr>
          <a:xfrm>
            <a:off x="3899756" y="4967830"/>
            <a:ext cx="710412" cy="709557"/>
            <a:chOff x="6501139" y="957404"/>
            <a:chExt cx="710412" cy="709557"/>
          </a:xfrm>
        </p:grpSpPr>
        <p:sp>
          <p:nvSpPr>
            <p:cNvPr id="124" name="Ellipse 27">
              <a:extLst>
                <a:ext uri="{FF2B5EF4-FFF2-40B4-BE49-F238E27FC236}">
                  <a16:creationId xmlns:a16="http://schemas.microsoft.com/office/drawing/2014/main" id="{33227E71-D10F-8B2E-44A8-C73D0221B366}"/>
                </a:ext>
              </a:extLst>
            </p:cNvPr>
            <p:cNvSpPr/>
            <p:nvPr/>
          </p:nvSpPr>
          <p:spPr bwMode="gray">
            <a:xfrm>
              <a:off x="6501139" y="957404"/>
              <a:ext cx="709557" cy="70955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5" name="Grafik 13">
              <a:extLst>
                <a:ext uri="{FF2B5EF4-FFF2-40B4-BE49-F238E27FC236}">
                  <a16:creationId xmlns:a16="http://schemas.microsoft.com/office/drawing/2014/main" id="{65D533D6-E887-1C60-B527-66CB573FF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994" y="957404"/>
              <a:ext cx="709557" cy="709557"/>
            </a:xfrm>
            <a:prstGeom prst="rect">
              <a:avLst/>
            </a:prstGeom>
          </p:spPr>
        </p:pic>
      </p:grpSp>
      <p:sp>
        <p:nvSpPr>
          <p:cNvPr id="126" name="Rechteck 43">
            <a:extLst>
              <a:ext uri="{FF2B5EF4-FFF2-40B4-BE49-F238E27FC236}">
                <a16:creationId xmlns:a16="http://schemas.microsoft.com/office/drawing/2014/main" id="{3441447A-7C1F-8559-1094-895C2B1B03F2}"/>
              </a:ext>
            </a:extLst>
          </p:cNvPr>
          <p:cNvSpPr/>
          <p:nvPr/>
        </p:nvSpPr>
        <p:spPr bwMode="gray">
          <a:xfrm>
            <a:off x="8164587" y="2904184"/>
            <a:ext cx="2954158" cy="8420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72000" rIns="72000" bIns="72000" rtlCol="0" anchor="ctr"/>
          <a:lstStyle/>
          <a:p>
            <a:pPr>
              <a:lnSpc>
                <a:spcPts val="1800"/>
              </a:lnSpc>
            </a:pPr>
            <a:r>
              <a:rPr lang="en-US">
                <a:solidFill>
                  <a:srgbClr val="6E6E6E"/>
                </a:solidFill>
                <a:latin typeface="+mj-lt"/>
              </a:rPr>
              <a:t>Banks &amp; Exchanges</a:t>
            </a:r>
          </a:p>
        </p:txBody>
      </p:sp>
      <p:sp>
        <p:nvSpPr>
          <p:cNvPr id="128" name="Rechteck 49">
            <a:extLst>
              <a:ext uri="{FF2B5EF4-FFF2-40B4-BE49-F238E27FC236}">
                <a16:creationId xmlns:a16="http://schemas.microsoft.com/office/drawing/2014/main" id="{0E42C1E4-D0F4-C758-7060-F1CF38B330FE}"/>
              </a:ext>
            </a:extLst>
          </p:cNvPr>
          <p:cNvSpPr/>
          <p:nvPr/>
        </p:nvSpPr>
        <p:spPr bwMode="gray">
          <a:xfrm>
            <a:off x="8164587" y="3887378"/>
            <a:ext cx="2954158" cy="8420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72000" rIns="72000" bIns="72000" rtlCol="0" anchor="ctr"/>
          <a:lstStyle/>
          <a:p>
            <a:pPr>
              <a:lnSpc>
                <a:spcPts val="1800"/>
              </a:lnSpc>
            </a:pPr>
            <a:r>
              <a:rPr lang="en-US">
                <a:solidFill>
                  <a:srgbClr val="6E6E6E"/>
                </a:solidFill>
                <a:latin typeface="+mj-lt"/>
              </a:rPr>
              <a:t>Fund &amp; </a:t>
            </a:r>
            <a:br>
              <a:rPr lang="en-US">
                <a:solidFill>
                  <a:srgbClr val="6E6E6E"/>
                </a:solidFill>
                <a:latin typeface="+mj-lt"/>
              </a:rPr>
            </a:br>
            <a:r>
              <a:rPr lang="en-US">
                <a:solidFill>
                  <a:srgbClr val="6E6E6E"/>
                </a:solidFill>
                <a:latin typeface="+mj-lt"/>
              </a:rPr>
              <a:t>Asset Manager</a:t>
            </a:r>
          </a:p>
        </p:txBody>
      </p:sp>
      <p:sp>
        <p:nvSpPr>
          <p:cNvPr id="130" name="Rechteck 55">
            <a:extLst>
              <a:ext uri="{FF2B5EF4-FFF2-40B4-BE49-F238E27FC236}">
                <a16:creationId xmlns:a16="http://schemas.microsoft.com/office/drawing/2014/main" id="{919E0FF6-E44C-0644-D7CA-6CD4C50FE328}"/>
              </a:ext>
            </a:extLst>
          </p:cNvPr>
          <p:cNvSpPr/>
          <p:nvPr/>
        </p:nvSpPr>
        <p:spPr bwMode="gray">
          <a:xfrm>
            <a:off x="8164587" y="4870572"/>
            <a:ext cx="2954158" cy="8420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72000" rIns="72000" bIns="72000" rtlCol="0" anchor="ctr"/>
          <a:lstStyle/>
          <a:p>
            <a:pPr>
              <a:lnSpc>
                <a:spcPts val="1800"/>
              </a:lnSpc>
            </a:pPr>
            <a:r>
              <a:rPr lang="en-US">
                <a:solidFill>
                  <a:srgbClr val="6E6E6E"/>
                </a:solidFill>
                <a:latin typeface="+mj-lt"/>
              </a:rPr>
              <a:t>Insurance Firms</a:t>
            </a:r>
          </a:p>
        </p:txBody>
      </p:sp>
      <p:sp>
        <p:nvSpPr>
          <p:cNvPr id="132" name="Ellipse 29">
            <a:extLst>
              <a:ext uri="{FF2B5EF4-FFF2-40B4-BE49-F238E27FC236}">
                <a16:creationId xmlns:a16="http://schemas.microsoft.com/office/drawing/2014/main" id="{42375576-ED95-2715-C7D4-8D85294684FE}"/>
              </a:ext>
            </a:extLst>
          </p:cNvPr>
          <p:cNvSpPr/>
          <p:nvPr/>
        </p:nvSpPr>
        <p:spPr bwMode="gray">
          <a:xfrm>
            <a:off x="7787976" y="4940480"/>
            <a:ext cx="709557" cy="70955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" name="Grafik 18">
            <a:extLst>
              <a:ext uri="{FF2B5EF4-FFF2-40B4-BE49-F238E27FC236}">
                <a16:creationId xmlns:a16="http://schemas.microsoft.com/office/drawing/2014/main" id="{2FDFAC48-D64D-A0D9-03AE-5B9D0FEA04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831" y="4933132"/>
            <a:ext cx="707848" cy="716905"/>
          </a:xfrm>
          <a:prstGeom prst="rect">
            <a:avLst/>
          </a:prstGeom>
        </p:spPr>
      </p:pic>
      <p:sp>
        <p:nvSpPr>
          <p:cNvPr id="134" name="Ellipse 30">
            <a:extLst>
              <a:ext uri="{FF2B5EF4-FFF2-40B4-BE49-F238E27FC236}">
                <a16:creationId xmlns:a16="http://schemas.microsoft.com/office/drawing/2014/main" id="{FB497EA8-10B7-864A-30B3-3F9255012F0C}"/>
              </a:ext>
            </a:extLst>
          </p:cNvPr>
          <p:cNvSpPr>
            <a:spLocks/>
          </p:cNvSpPr>
          <p:nvPr/>
        </p:nvSpPr>
        <p:spPr bwMode="gray">
          <a:xfrm>
            <a:off x="7765228" y="3952966"/>
            <a:ext cx="709557" cy="70955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5" name="Grafik 20">
            <a:extLst>
              <a:ext uri="{FF2B5EF4-FFF2-40B4-BE49-F238E27FC236}">
                <a16:creationId xmlns:a16="http://schemas.microsoft.com/office/drawing/2014/main" id="{434704AC-2B57-07E4-A142-6F42421120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430" y="3948816"/>
            <a:ext cx="733103" cy="713707"/>
          </a:xfrm>
          <a:prstGeom prst="rect">
            <a:avLst/>
          </a:prstGeom>
        </p:spPr>
      </p:pic>
      <p:sp>
        <p:nvSpPr>
          <p:cNvPr id="136" name="Ellipse 28">
            <a:extLst>
              <a:ext uri="{FF2B5EF4-FFF2-40B4-BE49-F238E27FC236}">
                <a16:creationId xmlns:a16="http://schemas.microsoft.com/office/drawing/2014/main" id="{C08A80B2-10DA-6A46-965C-9ADB4DF0E07D}"/>
              </a:ext>
            </a:extLst>
          </p:cNvPr>
          <p:cNvSpPr/>
          <p:nvPr/>
        </p:nvSpPr>
        <p:spPr bwMode="gray">
          <a:xfrm>
            <a:off x="7762885" y="2973583"/>
            <a:ext cx="709557" cy="70955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7" name="Grafik 22">
            <a:extLst>
              <a:ext uri="{FF2B5EF4-FFF2-40B4-BE49-F238E27FC236}">
                <a16:creationId xmlns:a16="http://schemas.microsoft.com/office/drawing/2014/main" id="{E0562A58-EF0D-0587-A77C-AF58AF052E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030" y="2967253"/>
            <a:ext cx="709558" cy="709558"/>
          </a:xfrm>
          <a:prstGeom prst="rect">
            <a:avLst/>
          </a:prstGeom>
        </p:spPr>
      </p:pic>
      <p:sp>
        <p:nvSpPr>
          <p:cNvPr id="138" name="Inhaltsplatzhalter 4">
            <a:extLst>
              <a:ext uri="{FF2B5EF4-FFF2-40B4-BE49-F238E27FC236}">
                <a16:creationId xmlns:a16="http://schemas.microsoft.com/office/drawing/2014/main" id="{78986805-D496-D458-921E-7B83260353D6}"/>
              </a:ext>
            </a:extLst>
          </p:cNvPr>
          <p:cNvSpPr txBox="1">
            <a:spLocks/>
          </p:cNvSpPr>
          <p:nvPr/>
        </p:nvSpPr>
        <p:spPr>
          <a:xfrm>
            <a:off x="4727849" y="1951320"/>
            <a:ext cx="2509080" cy="542906"/>
          </a:xfrm>
          <a:prstGeom prst="rect">
            <a:avLst/>
          </a:prstGeom>
        </p:spPr>
        <p:txBody>
          <a:bodyPr vert="horz" wrap="square" lIns="0" tIns="0" rIns="0" bIns="0" numCol="1" spcCol="180000" rtlCol="0" anchor="t">
            <a:sp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00"/>
              </a:lnSpc>
              <a:buNone/>
            </a:pPr>
            <a:r>
              <a:rPr lang="en-US" cap="all" dirty="0">
                <a:latin typeface="+mj-lt"/>
              </a:rPr>
              <a:t>Energy markets </a:t>
            </a:r>
            <a:br>
              <a:rPr lang="en-US" cap="all" dirty="0">
                <a:latin typeface="+mj-lt"/>
              </a:rPr>
            </a:br>
            <a:r>
              <a:rPr lang="en-US" cap="all" dirty="0">
                <a:latin typeface="+mj-lt"/>
              </a:rPr>
              <a:t>&amp; industrials</a:t>
            </a:r>
            <a:endParaRPr lang="en-US" cap="all" dirty="0">
              <a:latin typeface="+mj-lt"/>
              <a:ea typeface="Lato Black"/>
              <a:cs typeface="Lato Black"/>
            </a:endParaRPr>
          </a:p>
        </p:txBody>
      </p:sp>
      <p:sp>
        <p:nvSpPr>
          <p:cNvPr id="139" name="Inhaltsplatzhalter 4">
            <a:extLst>
              <a:ext uri="{FF2B5EF4-FFF2-40B4-BE49-F238E27FC236}">
                <a16:creationId xmlns:a16="http://schemas.microsoft.com/office/drawing/2014/main" id="{B8704A26-6C09-323F-B121-709C8CFC1811}"/>
              </a:ext>
            </a:extLst>
          </p:cNvPr>
          <p:cNvSpPr txBox="1">
            <a:spLocks/>
          </p:cNvSpPr>
          <p:nvPr/>
        </p:nvSpPr>
        <p:spPr>
          <a:xfrm>
            <a:off x="8601631" y="1951320"/>
            <a:ext cx="2510655" cy="542906"/>
          </a:xfrm>
          <a:prstGeom prst="rect">
            <a:avLst/>
          </a:prstGeom>
        </p:spPr>
        <p:txBody>
          <a:bodyPr vert="horz" wrap="square" lIns="0" tIns="0" rIns="0" bIns="0" numCol="1" spcCol="180000" rtlCol="0" anchor="t">
            <a:sp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00"/>
              </a:lnSpc>
              <a:buFont typeface="Wingdings" panose="05000000000000000000" pitchFamily="2" charset="2"/>
              <a:buNone/>
            </a:pPr>
            <a:r>
              <a:rPr lang="en-US" cap="all" dirty="0">
                <a:latin typeface="+mj-lt"/>
              </a:rPr>
              <a:t>Financial Markets &amp; Institutions</a:t>
            </a:r>
            <a:endParaRPr lang="en-US" cap="all" dirty="0">
              <a:latin typeface="+mj-lt"/>
              <a:ea typeface="Lato Black"/>
              <a:cs typeface="Lato Blac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6250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8">
            <a:extLst>
              <a:ext uri="{FF2B5EF4-FFF2-40B4-BE49-F238E27FC236}">
                <a16:creationId xmlns:a16="http://schemas.microsoft.com/office/drawing/2014/main" id="{34C30133-C755-AE49-5AC5-234872FEF65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1" y="-38101"/>
            <a:ext cx="12204702" cy="6917344"/>
          </a:xfrm>
          <a:custGeom>
            <a:avLst/>
            <a:gdLst>
              <a:gd name="connsiteX0" fmla="*/ 0 w 6832600"/>
              <a:gd name="connsiteY0" fmla="*/ 1109813 h 1109813"/>
              <a:gd name="connsiteX1" fmla="*/ 0 w 6832600"/>
              <a:gd name="connsiteY1" fmla="*/ 0 h 1109813"/>
              <a:gd name="connsiteX2" fmla="*/ 6832600 w 6832600"/>
              <a:gd name="connsiteY2" fmla="*/ 1109813 h 1109813"/>
              <a:gd name="connsiteX3" fmla="*/ 0 w 6832600"/>
              <a:gd name="connsiteY3" fmla="*/ 1109813 h 1109813"/>
              <a:gd name="connsiteX0" fmla="*/ 0 w 6921500"/>
              <a:gd name="connsiteY0" fmla="*/ 6227913 h 6227913"/>
              <a:gd name="connsiteX1" fmla="*/ 88900 w 6921500"/>
              <a:gd name="connsiteY1" fmla="*/ 0 h 6227913"/>
              <a:gd name="connsiteX2" fmla="*/ 6921500 w 6921500"/>
              <a:gd name="connsiteY2" fmla="*/ 1109813 h 6227913"/>
              <a:gd name="connsiteX3" fmla="*/ 0 w 6921500"/>
              <a:gd name="connsiteY3" fmla="*/ 6227913 h 6227913"/>
              <a:gd name="connsiteX0" fmla="*/ 0 w 11061700"/>
              <a:gd name="connsiteY0" fmla="*/ 6227913 h 6227913"/>
              <a:gd name="connsiteX1" fmla="*/ 88900 w 11061700"/>
              <a:gd name="connsiteY1" fmla="*/ 0 h 6227913"/>
              <a:gd name="connsiteX2" fmla="*/ 11061700 w 11061700"/>
              <a:gd name="connsiteY2" fmla="*/ 6202513 h 6227913"/>
              <a:gd name="connsiteX3" fmla="*/ 0 w 11061700"/>
              <a:gd name="connsiteY3" fmla="*/ 6227913 h 6227913"/>
              <a:gd name="connsiteX0" fmla="*/ 0 w 12019643"/>
              <a:gd name="connsiteY0" fmla="*/ 6227913 h 6227913"/>
              <a:gd name="connsiteX1" fmla="*/ 88900 w 12019643"/>
              <a:gd name="connsiteY1" fmla="*/ 0 h 6227913"/>
              <a:gd name="connsiteX2" fmla="*/ 12019643 w 12019643"/>
              <a:gd name="connsiteY2" fmla="*/ 6202513 h 6227913"/>
              <a:gd name="connsiteX3" fmla="*/ 0 w 12019643"/>
              <a:gd name="connsiteY3" fmla="*/ 6227913 h 6227913"/>
              <a:gd name="connsiteX0" fmla="*/ 0 w 12222843"/>
              <a:gd name="connsiteY0" fmla="*/ 6227913 h 6227913"/>
              <a:gd name="connsiteX1" fmla="*/ 292100 w 12222843"/>
              <a:gd name="connsiteY1" fmla="*/ 0 h 6227913"/>
              <a:gd name="connsiteX2" fmla="*/ 12222843 w 12222843"/>
              <a:gd name="connsiteY2" fmla="*/ 6202513 h 6227913"/>
              <a:gd name="connsiteX3" fmla="*/ 0 w 12222843"/>
              <a:gd name="connsiteY3" fmla="*/ 6227913 h 6227913"/>
              <a:gd name="connsiteX0" fmla="*/ 0 w 12222843"/>
              <a:gd name="connsiteY0" fmla="*/ 6910085 h 6910085"/>
              <a:gd name="connsiteX1" fmla="*/ 12179300 w 12222843"/>
              <a:gd name="connsiteY1" fmla="*/ 0 h 6910085"/>
              <a:gd name="connsiteX2" fmla="*/ 12222843 w 12222843"/>
              <a:gd name="connsiteY2" fmla="*/ 6884685 h 6910085"/>
              <a:gd name="connsiteX3" fmla="*/ 0 w 12222843"/>
              <a:gd name="connsiteY3" fmla="*/ 6910085 h 6910085"/>
              <a:gd name="connsiteX0" fmla="*/ 0 w 6707415"/>
              <a:gd name="connsiteY0" fmla="*/ 6895570 h 6895570"/>
              <a:gd name="connsiteX1" fmla="*/ 6663872 w 6707415"/>
              <a:gd name="connsiteY1" fmla="*/ 0 h 6895570"/>
              <a:gd name="connsiteX2" fmla="*/ 6707415 w 6707415"/>
              <a:gd name="connsiteY2" fmla="*/ 6884685 h 6895570"/>
              <a:gd name="connsiteX3" fmla="*/ 0 w 6707415"/>
              <a:gd name="connsiteY3" fmla="*/ 6895570 h 6895570"/>
              <a:gd name="connsiteX0" fmla="*/ 0 w 6707415"/>
              <a:gd name="connsiteY0" fmla="*/ 6895570 h 6895570"/>
              <a:gd name="connsiteX1" fmla="*/ 4528458 w 6707415"/>
              <a:gd name="connsiteY1" fmla="*/ 658586 h 6895570"/>
              <a:gd name="connsiteX2" fmla="*/ 6663872 w 6707415"/>
              <a:gd name="connsiteY2" fmla="*/ 0 h 6895570"/>
              <a:gd name="connsiteX3" fmla="*/ 6707415 w 6707415"/>
              <a:gd name="connsiteY3" fmla="*/ 6884685 h 6895570"/>
              <a:gd name="connsiteX4" fmla="*/ 0 w 6707415"/>
              <a:gd name="connsiteY4" fmla="*/ 6895570 h 6895570"/>
              <a:gd name="connsiteX0" fmla="*/ 0 w 6707415"/>
              <a:gd name="connsiteY0" fmla="*/ 6895570 h 6895570"/>
              <a:gd name="connsiteX1" fmla="*/ 3120572 w 6707415"/>
              <a:gd name="connsiteY1" fmla="*/ 78014 h 6895570"/>
              <a:gd name="connsiteX2" fmla="*/ 6663872 w 6707415"/>
              <a:gd name="connsiteY2" fmla="*/ 0 h 6895570"/>
              <a:gd name="connsiteX3" fmla="*/ 6707415 w 6707415"/>
              <a:gd name="connsiteY3" fmla="*/ 6884685 h 6895570"/>
              <a:gd name="connsiteX4" fmla="*/ 0 w 6707415"/>
              <a:gd name="connsiteY4" fmla="*/ 6895570 h 6895570"/>
              <a:gd name="connsiteX0" fmla="*/ 0 w 6707415"/>
              <a:gd name="connsiteY0" fmla="*/ 6895570 h 6895570"/>
              <a:gd name="connsiteX1" fmla="*/ 3120572 w 6707415"/>
              <a:gd name="connsiteY1" fmla="*/ 78014 h 6895570"/>
              <a:gd name="connsiteX2" fmla="*/ 6663872 w 6707415"/>
              <a:gd name="connsiteY2" fmla="*/ 0 h 6895570"/>
              <a:gd name="connsiteX3" fmla="*/ 6707415 w 6707415"/>
              <a:gd name="connsiteY3" fmla="*/ 6884685 h 6895570"/>
              <a:gd name="connsiteX4" fmla="*/ 0 w 6707415"/>
              <a:gd name="connsiteY4" fmla="*/ 6895570 h 6895570"/>
              <a:gd name="connsiteX0" fmla="*/ 0 w 6707415"/>
              <a:gd name="connsiteY0" fmla="*/ 6895570 h 6895570"/>
              <a:gd name="connsiteX1" fmla="*/ 2162630 w 6707415"/>
              <a:gd name="connsiteY1" fmla="*/ 19957 h 6895570"/>
              <a:gd name="connsiteX2" fmla="*/ 6663872 w 6707415"/>
              <a:gd name="connsiteY2" fmla="*/ 0 h 6895570"/>
              <a:gd name="connsiteX3" fmla="*/ 6707415 w 6707415"/>
              <a:gd name="connsiteY3" fmla="*/ 6884685 h 6895570"/>
              <a:gd name="connsiteX4" fmla="*/ 0 w 6707415"/>
              <a:gd name="connsiteY4" fmla="*/ 6895570 h 6895570"/>
              <a:gd name="connsiteX0" fmla="*/ 0 w 6707415"/>
              <a:gd name="connsiteY0" fmla="*/ 6908677 h 6908677"/>
              <a:gd name="connsiteX1" fmla="*/ 2162630 w 6707415"/>
              <a:gd name="connsiteY1" fmla="*/ 33064 h 6908677"/>
              <a:gd name="connsiteX2" fmla="*/ 6663872 w 6707415"/>
              <a:gd name="connsiteY2" fmla="*/ 13107 h 6908677"/>
              <a:gd name="connsiteX3" fmla="*/ 6707415 w 6707415"/>
              <a:gd name="connsiteY3" fmla="*/ 6897792 h 6908677"/>
              <a:gd name="connsiteX4" fmla="*/ 0 w 6707415"/>
              <a:gd name="connsiteY4" fmla="*/ 6908677 h 6908677"/>
              <a:gd name="connsiteX0" fmla="*/ 0 w 6707415"/>
              <a:gd name="connsiteY0" fmla="*/ 6895570 h 6895570"/>
              <a:gd name="connsiteX1" fmla="*/ 2452916 w 6707415"/>
              <a:gd name="connsiteY1" fmla="*/ 658585 h 6895570"/>
              <a:gd name="connsiteX2" fmla="*/ 6663872 w 6707415"/>
              <a:gd name="connsiteY2" fmla="*/ 0 h 6895570"/>
              <a:gd name="connsiteX3" fmla="*/ 6707415 w 6707415"/>
              <a:gd name="connsiteY3" fmla="*/ 6884685 h 6895570"/>
              <a:gd name="connsiteX4" fmla="*/ 0 w 6707415"/>
              <a:gd name="connsiteY4" fmla="*/ 6895570 h 6895570"/>
              <a:gd name="connsiteX0" fmla="*/ 0 w 6707415"/>
              <a:gd name="connsiteY0" fmla="*/ 6895570 h 6895570"/>
              <a:gd name="connsiteX1" fmla="*/ 1901373 w 6707415"/>
              <a:gd name="connsiteY1" fmla="*/ 78014 h 6895570"/>
              <a:gd name="connsiteX2" fmla="*/ 6663872 w 6707415"/>
              <a:gd name="connsiteY2" fmla="*/ 0 h 6895570"/>
              <a:gd name="connsiteX3" fmla="*/ 6707415 w 6707415"/>
              <a:gd name="connsiteY3" fmla="*/ 6884685 h 6895570"/>
              <a:gd name="connsiteX4" fmla="*/ 0 w 6707415"/>
              <a:gd name="connsiteY4" fmla="*/ 6895570 h 6895570"/>
              <a:gd name="connsiteX0" fmla="*/ 0 w 6707415"/>
              <a:gd name="connsiteY0" fmla="*/ 6908678 h 6908678"/>
              <a:gd name="connsiteX1" fmla="*/ 2075545 w 6707415"/>
              <a:gd name="connsiteY1" fmla="*/ 33064 h 6908678"/>
              <a:gd name="connsiteX2" fmla="*/ 6663872 w 6707415"/>
              <a:gd name="connsiteY2" fmla="*/ 13108 h 6908678"/>
              <a:gd name="connsiteX3" fmla="*/ 6707415 w 6707415"/>
              <a:gd name="connsiteY3" fmla="*/ 6897793 h 6908678"/>
              <a:gd name="connsiteX4" fmla="*/ 0 w 6707415"/>
              <a:gd name="connsiteY4" fmla="*/ 6908678 h 6908678"/>
              <a:gd name="connsiteX0" fmla="*/ 0 w 6707415"/>
              <a:gd name="connsiteY0" fmla="*/ 6895570 h 6895570"/>
              <a:gd name="connsiteX1" fmla="*/ 2075545 w 6707415"/>
              <a:gd name="connsiteY1" fmla="*/ 19956 h 6895570"/>
              <a:gd name="connsiteX2" fmla="*/ 6663872 w 6707415"/>
              <a:gd name="connsiteY2" fmla="*/ 0 h 6895570"/>
              <a:gd name="connsiteX3" fmla="*/ 6707415 w 6707415"/>
              <a:gd name="connsiteY3" fmla="*/ 6884685 h 6895570"/>
              <a:gd name="connsiteX4" fmla="*/ 0 w 6707415"/>
              <a:gd name="connsiteY4" fmla="*/ 6895570 h 6895570"/>
              <a:gd name="connsiteX0" fmla="*/ 0 w 6707415"/>
              <a:gd name="connsiteY0" fmla="*/ 6895570 h 6895570"/>
              <a:gd name="connsiteX1" fmla="*/ 1219203 w 6707415"/>
              <a:gd name="connsiteY1" fmla="*/ 19956 h 6895570"/>
              <a:gd name="connsiteX2" fmla="*/ 6663872 w 6707415"/>
              <a:gd name="connsiteY2" fmla="*/ 0 h 6895570"/>
              <a:gd name="connsiteX3" fmla="*/ 6707415 w 6707415"/>
              <a:gd name="connsiteY3" fmla="*/ 6884685 h 6895570"/>
              <a:gd name="connsiteX4" fmla="*/ 0 w 6707415"/>
              <a:gd name="connsiteY4" fmla="*/ 6895570 h 6895570"/>
              <a:gd name="connsiteX0" fmla="*/ 0 w 7549244"/>
              <a:gd name="connsiteY0" fmla="*/ 6895570 h 6895570"/>
              <a:gd name="connsiteX1" fmla="*/ 2061032 w 7549244"/>
              <a:gd name="connsiteY1" fmla="*/ 19956 h 6895570"/>
              <a:gd name="connsiteX2" fmla="*/ 7505701 w 7549244"/>
              <a:gd name="connsiteY2" fmla="*/ 0 h 6895570"/>
              <a:gd name="connsiteX3" fmla="*/ 7549244 w 7549244"/>
              <a:gd name="connsiteY3" fmla="*/ 6884685 h 6895570"/>
              <a:gd name="connsiteX4" fmla="*/ 0 w 7549244"/>
              <a:gd name="connsiteY4" fmla="*/ 6895570 h 6895570"/>
              <a:gd name="connsiteX0" fmla="*/ 0 w 7549244"/>
              <a:gd name="connsiteY0" fmla="*/ 6895570 h 6895570"/>
              <a:gd name="connsiteX1" fmla="*/ 2061032 w 7549244"/>
              <a:gd name="connsiteY1" fmla="*/ 19956 h 6895570"/>
              <a:gd name="connsiteX2" fmla="*/ 7505701 w 7549244"/>
              <a:gd name="connsiteY2" fmla="*/ 0 h 6895570"/>
              <a:gd name="connsiteX3" fmla="*/ 7549244 w 7549244"/>
              <a:gd name="connsiteY3" fmla="*/ 6884685 h 6895570"/>
              <a:gd name="connsiteX4" fmla="*/ 0 w 7549244"/>
              <a:gd name="connsiteY4" fmla="*/ 6895570 h 6895570"/>
              <a:gd name="connsiteX0" fmla="*/ 0 w 7549244"/>
              <a:gd name="connsiteY0" fmla="*/ 6895570 h 6895570"/>
              <a:gd name="connsiteX1" fmla="*/ 4122060 w 7549244"/>
              <a:gd name="connsiteY1" fmla="*/ 34471 h 6895570"/>
              <a:gd name="connsiteX2" fmla="*/ 7505701 w 7549244"/>
              <a:gd name="connsiteY2" fmla="*/ 0 h 6895570"/>
              <a:gd name="connsiteX3" fmla="*/ 7549244 w 7549244"/>
              <a:gd name="connsiteY3" fmla="*/ 6884685 h 6895570"/>
              <a:gd name="connsiteX4" fmla="*/ 0 w 7549244"/>
              <a:gd name="connsiteY4" fmla="*/ 6895570 h 6895570"/>
              <a:gd name="connsiteX0" fmla="*/ 0 w 7549244"/>
              <a:gd name="connsiteY0" fmla="*/ 6895570 h 6895570"/>
              <a:gd name="connsiteX1" fmla="*/ 4122060 w 7549244"/>
              <a:gd name="connsiteY1" fmla="*/ 34471 h 6895570"/>
              <a:gd name="connsiteX2" fmla="*/ 7505701 w 7549244"/>
              <a:gd name="connsiteY2" fmla="*/ 0 h 6895570"/>
              <a:gd name="connsiteX3" fmla="*/ 7549244 w 7549244"/>
              <a:gd name="connsiteY3" fmla="*/ 6884685 h 6895570"/>
              <a:gd name="connsiteX4" fmla="*/ 0 w 7549244"/>
              <a:gd name="connsiteY4" fmla="*/ 6895570 h 6895570"/>
              <a:gd name="connsiteX0" fmla="*/ 0 w 7549244"/>
              <a:gd name="connsiteY0" fmla="*/ 6895570 h 6895570"/>
              <a:gd name="connsiteX1" fmla="*/ 4122060 w 7549244"/>
              <a:gd name="connsiteY1" fmla="*/ 34471 h 6895570"/>
              <a:gd name="connsiteX2" fmla="*/ 7505701 w 7549244"/>
              <a:gd name="connsiteY2" fmla="*/ 0 h 6895570"/>
              <a:gd name="connsiteX3" fmla="*/ 7549244 w 7549244"/>
              <a:gd name="connsiteY3" fmla="*/ 6884685 h 6895570"/>
              <a:gd name="connsiteX4" fmla="*/ 0 w 7549244"/>
              <a:gd name="connsiteY4" fmla="*/ 6895570 h 6895570"/>
              <a:gd name="connsiteX0" fmla="*/ 0 w 7549244"/>
              <a:gd name="connsiteY0" fmla="*/ 6895570 h 6895570"/>
              <a:gd name="connsiteX1" fmla="*/ 4122060 w 7549244"/>
              <a:gd name="connsiteY1" fmla="*/ 34471 h 6895570"/>
              <a:gd name="connsiteX2" fmla="*/ 7505701 w 7549244"/>
              <a:gd name="connsiteY2" fmla="*/ 0 h 6895570"/>
              <a:gd name="connsiteX3" fmla="*/ 7549244 w 7549244"/>
              <a:gd name="connsiteY3" fmla="*/ 6884685 h 6895570"/>
              <a:gd name="connsiteX4" fmla="*/ 0 w 7549244"/>
              <a:gd name="connsiteY4" fmla="*/ 6895570 h 6895570"/>
              <a:gd name="connsiteX0" fmla="*/ 0 w 8855530"/>
              <a:gd name="connsiteY0" fmla="*/ 6895570 h 6895570"/>
              <a:gd name="connsiteX1" fmla="*/ 5428346 w 8855530"/>
              <a:gd name="connsiteY1" fmla="*/ 34471 h 6895570"/>
              <a:gd name="connsiteX2" fmla="*/ 8811987 w 8855530"/>
              <a:gd name="connsiteY2" fmla="*/ 0 h 6895570"/>
              <a:gd name="connsiteX3" fmla="*/ 8855530 w 8855530"/>
              <a:gd name="connsiteY3" fmla="*/ 6884685 h 6895570"/>
              <a:gd name="connsiteX4" fmla="*/ 0 w 8855530"/>
              <a:gd name="connsiteY4" fmla="*/ 6895570 h 6895570"/>
              <a:gd name="connsiteX0" fmla="*/ 0 w 8855530"/>
              <a:gd name="connsiteY0" fmla="*/ 6895570 h 6895570"/>
              <a:gd name="connsiteX1" fmla="*/ 5515432 w 8855530"/>
              <a:gd name="connsiteY1" fmla="*/ 19956 h 6895570"/>
              <a:gd name="connsiteX2" fmla="*/ 8811987 w 8855530"/>
              <a:gd name="connsiteY2" fmla="*/ 0 h 6895570"/>
              <a:gd name="connsiteX3" fmla="*/ 8855530 w 8855530"/>
              <a:gd name="connsiteY3" fmla="*/ 6884685 h 6895570"/>
              <a:gd name="connsiteX4" fmla="*/ 0 w 8855530"/>
              <a:gd name="connsiteY4" fmla="*/ 6895570 h 6895570"/>
              <a:gd name="connsiteX0" fmla="*/ 0 w 8855530"/>
              <a:gd name="connsiteY0" fmla="*/ 6895570 h 6895570"/>
              <a:gd name="connsiteX1" fmla="*/ 5544460 w 8855530"/>
              <a:gd name="connsiteY1" fmla="*/ 19956 h 6895570"/>
              <a:gd name="connsiteX2" fmla="*/ 8811987 w 8855530"/>
              <a:gd name="connsiteY2" fmla="*/ 0 h 6895570"/>
              <a:gd name="connsiteX3" fmla="*/ 8855530 w 8855530"/>
              <a:gd name="connsiteY3" fmla="*/ 6884685 h 6895570"/>
              <a:gd name="connsiteX4" fmla="*/ 0 w 8855530"/>
              <a:gd name="connsiteY4" fmla="*/ 6895570 h 6895570"/>
              <a:gd name="connsiteX0" fmla="*/ 0 w 9682844"/>
              <a:gd name="connsiteY0" fmla="*/ 6895570 h 6895570"/>
              <a:gd name="connsiteX1" fmla="*/ 6371774 w 9682844"/>
              <a:gd name="connsiteY1" fmla="*/ 19956 h 6895570"/>
              <a:gd name="connsiteX2" fmla="*/ 9639301 w 9682844"/>
              <a:gd name="connsiteY2" fmla="*/ 0 h 6895570"/>
              <a:gd name="connsiteX3" fmla="*/ 9682844 w 9682844"/>
              <a:gd name="connsiteY3" fmla="*/ 6884685 h 6895570"/>
              <a:gd name="connsiteX4" fmla="*/ 0 w 9682844"/>
              <a:gd name="connsiteY4" fmla="*/ 6895570 h 6895570"/>
              <a:gd name="connsiteX0" fmla="*/ 0 w 10147302"/>
              <a:gd name="connsiteY0" fmla="*/ 6910085 h 6910085"/>
              <a:gd name="connsiteX1" fmla="*/ 6836232 w 10147302"/>
              <a:gd name="connsiteY1" fmla="*/ 19956 h 6910085"/>
              <a:gd name="connsiteX2" fmla="*/ 10103759 w 10147302"/>
              <a:gd name="connsiteY2" fmla="*/ 0 h 6910085"/>
              <a:gd name="connsiteX3" fmla="*/ 10147302 w 10147302"/>
              <a:gd name="connsiteY3" fmla="*/ 6884685 h 6910085"/>
              <a:gd name="connsiteX4" fmla="*/ 0 w 10147302"/>
              <a:gd name="connsiteY4" fmla="*/ 6910085 h 6910085"/>
              <a:gd name="connsiteX0" fmla="*/ 0 w 10147302"/>
              <a:gd name="connsiteY0" fmla="*/ 6910085 h 6910085"/>
              <a:gd name="connsiteX1" fmla="*/ 6865261 w 10147302"/>
              <a:gd name="connsiteY1" fmla="*/ 34470 h 6910085"/>
              <a:gd name="connsiteX2" fmla="*/ 10103759 w 10147302"/>
              <a:gd name="connsiteY2" fmla="*/ 0 h 6910085"/>
              <a:gd name="connsiteX3" fmla="*/ 10147302 w 10147302"/>
              <a:gd name="connsiteY3" fmla="*/ 6884685 h 6910085"/>
              <a:gd name="connsiteX4" fmla="*/ 0 w 10147302"/>
              <a:gd name="connsiteY4" fmla="*/ 6910085 h 6910085"/>
              <a:gd name="connsiteX0" fmla="*/ 0 w 10147302"/>
              <a:gd name="connsiteY0" fmla="*/ 6910085 h 6910085"/>
              <a:gd name="connsiteX1" fmla="*/ 6865261 w 10147302"/>
              <a:gd name="connsiteY1" fmla="*/ 34470 h 6910085"/>
              <a:gd name="connsiteX2" fmla="*/ 10132788 w 10147302"/>
              <a:gd name="connsiteY2" fmla="*/ 0 h 6910085"/>
              <a:gd name="connsiteX3" fmla="*/ 10147302 w 10147302"/>
              <a:gd name="connsiteY3" fmla="*/ 6884685 h 6910085"/>
              <a:gd name="connsiteX4" fmla="*/ 0 w 10147302"/>
              <a:gd name="connsiteY4" fmla="*/ 6910085 h 6910085"/>
              <a:gd name="connsiteX0" fmla="*/ 0 w 10132788"/>
              <a:gd name="connsiteY0" fmla="*/ 6910085 h 6910085"/>
              <a:gd name="connsiteX1" fmla="*/ 6865261 w 10132788"/>
              <a:gd name="connsiteY1" fmla="*/ 34470 h 6910085"/>
              <a:gd name="connsiteX2" fmla="*/ 10132788 w 10132788"/>
              <a:gd name="connsiteY2" fmla="*/ 0 h 6910085"/>
              <a:gd name="connsiteX3" fmla="*/ 10132787 w 10132788"/>
              <a:gd name="connsiteY3" fmla="*/ 6899199 h 6910085"/>
              <a:gd name="connsiteX4" fmla="*/ 0 w 10132788"/>
              <a:gd name="connsiteY4" fmla="*/ 6910085 h 6910085"/>
              <a:gd name="connsiteX0" fmla="*/ 0 w 10147302"/>
              <a:gd name="connsiteY0" fmla="*/ 6910085 h 6913714"/>
              <a:gd name="connsiteX1" fmla="*/ 6865261 w 10147302"/>
              <a:gd name="connsiteY1" fmla="*/ 34470 h 6913714"/>
              <a:gd name="connsiteX2" fmla="*/ 10132788 w 10147302"/>
              <a:gd name="connsiteY2" fmla="*/ 0 h 6913714"/>
              <a:gd name="connsiteX3" fmla="*/ 10147302 w 10147302"/>
              <a:gd name="connsiteY3" fmla="*/ 6913714 h 6913714"/>
              <a:gd name="connsiteX4" fmla="*/ 0 w 10147302"/>
              <a:gd name="connsiteY4" fmla="*/ 6910085 h 6913714"/>
              <a:gd name="connsiteX0" fmla="*/ 0 w 12204702"/>
              <a:gd name="connsiteY0" fmla="*/ 6910085 h 6913714"/>
              <a:gd name="connsiteX1" fmla="*/ 8922661 w 12204702"/>
              <a:gd name="connsiteY1" fmla="*/ 34470 h 6913714"/>
              <a:gd name="connsiteX2" fmla="*/ 12190188 w 12204702"/>
              <a:gd name="connsiteY2" fmla="*/ 0 h 6913714"/>
              <a:gd name="connsiteX3" fmla="*/ 12204702 w 12204702"/>
              <a:gd name="connsiteY3" fmla="*/ 6913714 h 6913714"/>
              <a:gd name="connsiteX4" fmla="*/ 0 w 12204702"/>
              <a:gd name="connsiteY4" fmla="*/ 6910085 h 6913714"/>
              <a:gd name="connsiteX0" fmla="*/ 0 w 12204702"/>
              <a:gd name="connsiteY0" fmla="*/ 6910085 h 6913714"/>
              <a:gd name="connsiteX1" fmla="*/ 6535061 w 12204702"/>
              <a:gd name="connsiteY1" fmla="*/ 34470 h 6913714"/>
              <a:gd name="connsiteX2" fmla="*/ 12190188 w 12204702"/>
              <a:gd name="connsiteY2" fmla="*/ 0 h 6913714"/>
              <a:gd name="connsiteX3" fmla="*/ 12204702 w 12204702"/>
              <a:gd name="connsiteY3" fmla="*/ 6913714 h 6913714"/>
              <a:gd name="connsiteX4" fmla="*/ 0 w 12204702"/>
              <a:gd name="connsiteY4" fmla="*/ 6910085 h 6913714"/>
              <a:gd name="connsiteX0" fmla="*/ 0 w 12204702"/>
              <a:gd name="connsiteY0" fmla="*/ 6913715 h 6917344"/>
              <a:gd name="connsiteX1" fmla="*/ 7716161 w 12204702"/>
              <a:gd name="connsiteY1" fmla="*/ 0 h 6917344"/>
              <a:gd name="connsiteX2" fmla="*/ 12190188 w 12204702"/>
              <a:gd name="connsiteY2" fmla="*/ 3630 h 6917344"/>
              <a:gd name="connsiteX3" fmla="*/ 12204702 w 12204702"/>
              <a:gd name="connsiteY3" fmla="*/ 6917344 h 6917344"/>
              <a:gd name="connsiteX4" fmla="*/ 0 w 12204702"/>
              <a:gd name="connsiteY4" fmla="*/ 6913715 h 691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2" h="6917344">
                <a:moveTo>
                  <a:pt x="0" y="6913715"/>
                </a:moveTo>
                <a:lnTo>
                  <a:pt x="7716161" y="0"/>
                </a:lnTo>
                <a:lnTo>
                  <a:pt x="12190188" y="3630"/>
                </a:lnTo>
                <a:cubicBezTo>
                  <a:pt x="12190188" y="2303363"/>
                  <a:pt x="12204702" y="4617611"/>
                  <a:pt x="12204702" y="6917344"/>
                </a:cubicBezTo>
                <a:lnTo>
                  <a:pt x="0" y="6913715"/>
                </a:lnTo>
                <a:close/>
              </a:path>
            </a:pathLst>
          </a:cu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836BD9-A212-D1D0-7A84-CD2234E979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/>
              <a:t>Expertise Beyond Borders</a:t>
            </a:r>
          </a:p>
          <a:p>
            <a:endParaRPr 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FE7EE5-3124-B8BF-D56D-E399C0267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Our International Reach</a:t>
            </a:r>
            <a:endParaRPr lang="de-DE" dirty="0"/>
          </a:p>
        </p:txBody>
      </p:sp>
      <p:sp>
        <p:nvSpPr>
          <p:cNvPr id="5" name="Titel 3">
            <a:extLst>
              <a:ext uri="{FF2B5EF4-FFF2-40B4-BE49-F238E27FC236}">
                <a16:creationId xmlns:a16="http://schemas.microsoft.com/office/drawing/2014/main" id="{49FC067A-BA7A-817F-7187-66F618E4A2D3}"/>
              </a:ext>
            </a:extLst>
          </p:cNvPr>
          <p:cNvSpPr txBox="1">
            <a:spLocks/>
          </p:cNvSpPr>
          <p:nvPr/>
        </p:nvSpPr>
        <p:spPr>
          <a:xfrm>
            <a:off x="1363970" y="1784520"/>
            <a:ext cx="2221663" cy="204556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700"/>
              </a:lnSpc>
            </a:pPr>
            <a:r>
              <a:rPr lang="de-DE" sz="2000">
                <a:latin typeface="+mn-lt"/>
              </a:rPr>
              <a:t>From our main offices in Germany, our projects take us across Europe, and to the Middle East, Africa, and Asia. </a:t>
            </a:r>
            <a:endParaRPr lang="de-DE" sz="2000" dirty="0">
              <a:latin typeface="+mn-lt"/>
            </a:endParaRPr>
          </a:p>
        </p:txBody>
      </p:sp>
      <p:pic>
        <p:nvPicPr>
          <p:cNvPr id="6" name="Grafik 4">
            <a:extLst>
              <a:ext uri="{FF2B5EF4-FFF2-40B4-BE49-F238E27FC236}">
                <a16:creationId xmlns:a16="http://schemas.microsoft.com/office/drawing/2014/main" id="{54A998F1-17D7-DD33-9389-49281CFAC6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1858048"/>
            <a:ext cx="487362" cy="4612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8516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CBE57D2-9160-A07C-71C2-8201A2C25C4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8A4AAF9-EDEE-4D40-961E-30501B8790C6}"/>
              </a:ext>
            </a:extLst>
          </p:cNvPr>
          <p:cNvSpPr txBox="1">
            <a:spLocks/>
          </p:cNvSpPr>
          <p:nvPr/>
        </p:nvSpPr>
        <p:spPr>
          <a:xfrm>
            <a:off x="551383" y="1592796"/>
            <a:ext cx="5544617" cy="478853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AA9A4FF-8C55-F34A-AC5E-825E20795F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1383" y="944724"/>
            <a:ext cx="11089233" cy="396044"/>
          </a:xfrm>
        </p:spPr>
        <p:txBody>
          <a:bodyPr/>
          <a:lstStyle/>
          <a:p>
            <a:r>
              <a:rPr lang="en-US" dirty="0"/>
              <a:t>Our Advisory Focus</a:t>
            </a:r>
          </a:p>
          <a:p>
            <a:endParaRPr lang="en-US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B2833083-632C-76A4-AF71-F29E7D2DF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3" y="476672"/>
            <a:ext cx="11089233" cy="468052"/>
          </a:xfrm>
        </p:spPr>
        <p:txBody>
          <a:bodyPr/>
          <a:lstStyle/>
          <a:p>
            <a:r>
              <a:rPr lang="en-US"/>
              <a:t>What We Do	</a:t>
            </a:r>
            <a:endParaRPr lang="en-US" dirty="0"/>
          </a:p>
        </p:txBody>
      </p:sp>
      <p:sp>
        <p:nvSpPr>
          <p:cNvPr id="15" name="Titel 3">
            <a:extLst>
              <a:ext uri="{FF2B5EF4-FFF2-40B4-BE49-F238E27FC236}">
                <a16:creationId xmlns:a16="http://schemas.microsoft.com/office/drawing/2014/main" id="{E1E19116-266E-002B-FA39-F24C298D8145}"/>
              </a:ext>
            </a:extLst>
          </p:cNvPr>
          <p:cNvSpPr txBox="1">
            <a:spLocks/>
          </p:cNvSpPr>
          <p:nvPr/>
        </p:nvSpPr>
        <p:spPr>
          <a:xfrm>
            <a:off x="1363970" y="1784520"/>
            <a:ext cx="3588952" cy="412305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700"/>
              </a:lnSpc>
            </a:pPr>
            <a:r>
              <a:rPr lang="en-US" sz="2000" dirty="0">
                <a:latin typeface="+mn-lt"/>
              </a:rPr>
              <a:t>Connecting markets and their players is the goal FORRS works towards every day. </a:t>
            </a:r>
            <a:br>
              <a:rPr lang="en-US" sz="2000" dirty="0">
                <a:latin typeface="+mn-lt"/>
              </a:rPr>
            </a:br>
            <a:endParaRPr lang="en-US" sz="2000" dirty="0">
              <a:latin typeface="+mn-lt"/>
              <a:ea typeface="Lato Light"/>
              <a:cs typeface="Lato Light"/>
            </a:endParaRPr>
          </a:p>
          <a:p>
            <a:pPr>
              <a:lnSpc>
                <a:spcPts val="2700"/>
              </a:lnSpc>
            </a:pPr>
            <a:r>
              <a:rPr lang="en-US" sz="2000" dirty="0">
                <a:latin typeface="+mn-lt"/>
              </a:rPr>
              <a:t>To this end, we provide our customers with in-depth knowledge and best-in-class solutions that enable them to participate efficiently and profitably in markets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 in times of highly 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dynamic change.</a:t>
            </a:r>
            <a:endParaRPr lang="en-US" sz="2000" dirty="0">
              <a:latin typeface="+mn-lt"/>
              <a:ea typeface="Lato Light"/>
              <a:cs typeface="Lato Light"/>
            </a:endParaRPr>
          </a:p>
        </p:txBody>
      </p:sp>
      <p:pic>
        <p:nvPicPr>
          <p:cNvPr id="16" name="Grafik 6">
            <a:extLst>
              <a:ext uri="{FF2B5EF4-FFF2-40B4-BE49-F238E27FC236}">
                <a16:creationId xmlns:a16="http://schemas.microsoft.com/office/drawing/2014/main" id="{F0D188E7-9C5A-81F4-9D72-2A04135AE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1858048"/>
            <a:ext cx="487362" cy="461253"/>
          </a:xfrm>
          <a:prstGeom prst="rect">
            <a:avLst/>
          </a:prstGeom>
        </p:spPr>
      </p:pic>
      <p:sp>
        <p:nvSpPr>
          <p:cNvPr id="20" name="Inhaltsplatzhalter 4">
            <a:extLst>
              <a:ext uri="{FF2B5EF4-FFF2-40B4-BE49-F238E27FC236}">
                <a16:creationId xmlns:a16="http://schemas.microsoft.com/office/drawing/2014/main" id="{9D59902F-3B8B-898D-F1C5-EA0AC683A72E}"/>
              </a:ext>
            </a:extLst>
          </p:cNvPr>
          <p:cNvSpPr txBox="1">
            <a:spLocks/>
          </p:cNvSpPr>
          <p:nvPr/>
        </p:nvSpPr>
        <p:spPr bwMode="gray">
          <a:xfrm>
            <a:off x="5214102" y="1648213"/>
            <a:ext cx="3034846" cy="218349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144000" tIns="144000" rIns="144000" bIns="14400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00"/>
              </a:lnSpc>
              <a:buFont typeface="Wingdings" panose="05000000000000000000" pitchFamily="2" charset="2"/>
              <a:buNone/>
            </a:pPr>
            <a:r>
              <a:rPr lang="en-US" dirty="0">
                <a:solidFill>
                  <a:srgbClr val="000000"/>
                </a:solidFill>
                <a:latin typeface="+mj-lt"/>
              </a:rPr>
              <a:t>Management Advisory</a:t>
            </a:r>
          </a:p>
          <a:p>
            <a:pPr marL="0" indent="0">
              <a:lnSpc>
                <a:spcPts val="22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Lato Light" panose="020F0302020204030203" pitchFamily="34" charset="0"/>
              </a:rPr>
              <a:t>We focus on developing sustainable strategies and help to execute them flawlessly.</a:t>
            </a:r>
          </a:p>
        </p:txBody>
      </p:sp>
      <p:sp>
        <p:nvSpPr>
          <p:cNvPr id="22" name="Inhaltsplatzhalter 4">
            <a:extLst>
              <a:ext uri="{FF2B5EF4-FFF2-40B4-BE49-F238E27FC236}">
                <a16:creationId xmlns:a16="http://schemas.microsoft.com/office/drawing/2014/main" id="{8C824885-D419-072E-4799-0230C0EB9EE0}"/>
              </a:ext>
            </a:extLst>
          </p:cNvPr>
          <p:cNvSpPr txBox="1">
            <a:spLocks/>
          </p:cNvSpPr>
          <p:nvPr/>
        </p:nvSpPr>
        <p:spPr bwMode="gray">
          <a:xfrm>
            <a:off x="8461829" y="1648213"/>
            <a:ext cx="3034846" cy="218349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144000" tIns="144000" rIns="144000" bIns="144000" numCol="1" spcCol="180000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00"/>
              </a:lnSpc>
              <a:buNone/>
            </a:pPr>
            <a:r>
              <a:rPr lang="en-US">
                <a:solidFill>
                  <a:srgbClr val="000000"/>
                </a:solidFill>
                <a:latin typeface="+mj-lt"/>
              </a:rPr>
              <a:t>Sector Consulting</a:t>
            </a:r>
          </a:p>
          <a:p>
            <a:pPr marL="0" indent="0">
              <a:lnSpc>
                <a:spcPts val="22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Lato Light" panose="020F0302020204030203" pitchFamily="34" charset="0"/>
              </a:rPr>
              <a:t>We provide deep knowledge in complex industries to deliver measurable results.</a:t>
            </a:r>
          </a:p>
        </p:txBody>
      </p:sp>
      <p:sp>
        <p:nvSpPr>
          <p:cNvPr id="24" name="Inhaltsplatzhalter 4">
            <a:extLst>
              <a:ext uri="{FF2B5EF4-FFF2-40B4-BE49-F238E27FC236}">
                <a16:creationId xmlns:a16="http://schemas.microsoft.com/office/drawing/2014/main" id="{8FA4D42C-91AB-88F0-3705-6893EFA03AE8}"/>
              </a:ext>
            </a:extLst>
          </p:cNvPr>
          <p:cNvSpPr txBox="1">
            <a:spLocks/>
          </p:cNvSpPr>
          <p:nvPr/>
        </p:nvSpPr>
        <p:spPr bwMode="gray">
          <a:xfrm>
            <a:off x="5214102" y="4013559"/>
            <a:ext cx="6283032" cy="218349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144000" tIns="144000" rIns="144000" bIns="144000" numCol="1" spcCol="180000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+mj-lt"/>
              </a:rPr>
              <a:t>Data Driven Solutions &amp; Digital Value Chains </a:t>
            </a:r>
          </a:p>
          <a:p>
            <a:pPr marL="0" indent="0">
              <a:lnSpc>
                <a:spcPts val="22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Lato Light" panose="020F0302020204030203" pitchFamily="34" charset="0"/>
              </a:rPr>
              <a:t>We create solutions to leverage the power of accurate data and innovative algorithms</a:t>
            </a:r>
          </a:p>
          <a:p>
            <a:pPr marL="0" indent="0">
              <a:lnSpc>
                <a:spcPts val="22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Lato Light" panose="020F0302020204030203" pitchFamily="34" charset="0"/>
              </a:rPr>
              <a:t>We empower our clients with digital value chains to win in today‘s ultra-fast and volatile markets.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6110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id="{BEF0ADC6-084D-8DD5-4666-A5FB39D8FE9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5800" y="-28575"/>
            <a:ext cx="7696200" cy="6947507"/>
          </a:xfrm>
          <a:custGeom>
            <a:avLst/>
            <a:gdLst>
              <a:gd name="connsiteX0" fmla="*/ 0 w 4857750"/>
              <a:gd name="connsiteY0" fmla="*/ 832457 h 832457"/>
              <a:gd name="connsiteX1" fmla="*/ 0 w 4857750"/>
              <a:gd name="connsiteY1" fmla="*/ 0 h 832457"/>
              <a:gd name="connsiteX2" fmla="*/ 4857750 w 4857750"/>
              <a:gd name="connsiteY2" fmla="*/ 832457 h 832457"/>
              <a:gd name="connsiteX3" fmla="*/ 0 w 4857750"/>
              <a:gd name="connsiteY3" fmla="*/ 832457 h 832457"/>
              <a:gd name="connsiteX0" fmla="*/ 0 w 5095875"/>
              <a:gd name="connsiteY0" fmla="*/ 861032 h 861032"/>
              <a:gd name="connsiteX1" fmla="*/ 5095875 w 5095875"/>
              <a:gd name="connsiteY1" fmla="*/ 0 h 861032"/>
              <a:gd name="connsiteX2" fmla="*/ 4857750 w 5095875"/>
              <a:gd name="connsiteY2" fmla="*/ 861032 h 861032"/>
              <a:gd name="connsiteX3" fmla="*/ 0 w 5095875"/>
              <a:gd name="connsiteY3" fmla="*/ 861032 h 861032"/>
              <a:gd name="connsiteX0" fmla="*/ 0 w 5095875"/>
              <a:gd name="connsiteY0" fmla="*/ 861032 h 6947507"/>
              <a:gd name="connsiteX1" fmla="*/ 5095875 w 5095875"/>
              <a:gd name="connsiteY1" fmla="*/ 0 h 6947507"/>
              <a:gd name="connsiteX2" fmla="*/ 5086350 w 5095875"/>
              <a:gd name="connsiteY2" fmla="*/ 6947507 h 6947507"/>
              <a:gd name="connsiteX3" fmla="*/ 0 w 5095875"/>
              <a:gd name="connsiteY3" fmla="*/ 861032 h 6947507"/>
              <a:gd name="connsiteX0" fmla="*/ 0 w 7696200"/>
              <a:gd name="connsiteY0" fmla="*/ 6890357 h 6947507"/>
              <a:gd name="connsiteX1" fmla="*/ 7696200 w 7696200"/>
              <a:gd name="connsiteY1" fmla="*/ 0 h 6947507"/>
              <a:gd name="connsiteX2" fmla="*/ 7686675 w 7696200"/>
              <a:gd name="connsiteY2" fmla="*/ 6947507 h 6947507"/>
              <a:gd name="connsiteX3" fmla="*/ 0 w 7696200"/>
              <a:gd name="connsiteY3" fmla="*/ 6890357 h 694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96200" h="6947507">
                <a:moveTo>
                  <a:pt x="0" y="6890357"/>
                </a:moveTo>
                <a:lnTo>
                  <a:pt x="7696200" y="0"/>
                </a:lnTo>
                <a:lnTo>
                  <a:pt x="7686675" y="6947507"/>
                </a:lnTo>
                <a:lnTo>
                  <a:pt x="0" y="6890357"/>
                </a:lnTo>
                <a:close/>
              </a:path>
            </a:pathLst>
          </a:cu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BC52A2-3DEF-A89F-3503-71EC68FC06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Overview</a:t>
            </a:r>
            <a:endParaRPr 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94203E-3B46-9A2D-15AC-3FE8D6FFD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Focus in Energy Markets &amp; Industrials</a:t>
            </a:r>
            <a:endParaRPr lang="de-DE" dirty="0"/>
          </a:p>
        </p:txBody>
      </p:sp>
      <p:sp>
        <p:nvSpPr>
          <p:cNvPr id="5" name="Rechteck 43">
            <a:extLst>
              <a:ext uri="{FF2B5EF4-FFF2-40B4-BE49-F238E27FC236}">
                <a16:creationId xmlns:a16="http://schemas.microsoft.com/office/drawing/2014/main" id="{F72F8583-AC26-31EC-0690-4A0F8157087A}"/>
              </a:ext>
            </a:extLst>
          </p:cNvPr>
          <p:cNvSpPr/>
          <p:nvPr/>
        </p:nvSpPr>
        <p:spPr>
          <a:xfrm>
            <a:off x="741734" y="1700214"/>
            <a:ext cx="10764837" cy="3441658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Ellipse 59">
            <a:extLst>
              <a:ext uri="{FF2B5EF4-FFF2-40B4-BE49-F238E27FC236}">
                <a16:creationId xmlns:a16="http://schemas.microsoft.com/office/drawing/2014/main" id="{60A03244-AAAC-066F-9DD8-254F34DA6D5F}"/>
              </a:ext>
            </a:extLst>
          </p:cNvPr>
          <p:cNvSpPr/>
          <p:nvPr>
            <p:custDataLst>
              <p:tags r:id="rId2"/>
            </p:custDataLst>
          </p:nvPr>
        </p:nvSpPr>
        <p:spPr bwMode="gray">
          <a:xfrm>
            <a:off x="1992337" y="1221063"/>
            <a:ext cx="889078" cy="88907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e 60">
            <a:extLst>
              <a:ext uri="{FF2B5EF4-FFF2-40B4-BE49-F238E27FC236}">
                <a16:creationId xmlns:a16="http://schemas.microsoft.com/office/drawing/2014/main" id="{DC1E0E52-1932-71EE-794B-FFA6287149DA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5622144" y="1221063"/>
            <a:ext cx="889078" cy="88907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lipse 61">
            <a:extLst>
              <a:ext uri="{FF2B5EF4-FFF2-40B4-BE49-F238E27FC236}">
                <a16:creationId xmlns:a16="http://schemas.microsoft.com/office/drawing/2014/main" id="{5FD2427D-A07D-0094-7ABF-29925A4F5F31}"/>
              </a:ext>
            </a:extLst>
          </p:cNvPr>
          <p:cNvSpPr/>
          <p:nvPr>
            <p:custDataLst>
              <p:tags r:id="rId4"/>
            </p:custDataLst>
          </p:nvPr>
        </p:nvSpPr>
        <p:spPr bwMode="gray">
          <a:xfrm>
            <a:off x="9261147" y="1221063"/>
            <a:ext cx="889078" cy="88907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30">
            <a:extLst>
              <a:ext uri="{FF2B5EF4-FFF2-40B4-BE49-F238E27FC236}">
                <a16:creationId xmlns:a16="http://schemas.microsoft.com/office/drawing/2014/main" id="{CE2D3AFD-B82F-09B1-6E28-F872F2FF7EC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101" y="1286346"/>
            <a:ext cx="709557" cy="709557"/>
          </a:xfrm>
          <a:prstGeom prst="rect">
            <a:avLst/>
          </a:prstGeom>
        </p:spPr>
      </p:pic>
      <p:pic>
        <p:nvPicPr>
          <p:cNvPr id="10" name="Grafik 32">
            <a:extLst>
              <a:ext uri="{FF2B5EF4-FFF2-40B4-BE49-F238E27FC236}">
                <a16:creationId xmlns:a16="http://schemas.microsoft.com/office/drawing/2014/main" id="{FD3DBA74-D872-9AEB-A8E8-B85A25638B1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689" y="1286346"/>
            <a:ext cx="709557" cy="709557"/>
          </a:xfrm>
          <a:prstGeom prst="rect">
            <a:avLst/>
          </a:prstGeom>
        </p:spPr>
      </p:pic>
      <p:sp>
        <p:nvSpPr>
          <p:cNvPr id="11" name="Inhaltsplatzhalter 4">
            <a:extLst>
              <a:ext uri="{FF2B5EF4-FFF2-40B4-BE49-F238E27FC236}">
                <a16:creationId xmlns:a16="http://schemas.microsoft.com/office/drawing/2014/main" id="{CB96890A-2A64-DA56-2D1A-6751D6F39545}"/>
              </a:ext>
            </a:extLst>
          </p:cNvPr>
          <p:cNvSpPr txBox="1">
            <a:spLocks/>
          </p:cNvSpPr>
          <p:nvPr/>
        </p:nvSpPr>
        <p:spPr>
          <a:xfrm>
            <a:off x="1346843" y="2202954"/>
            <a:ext cx="2140482" cy="230832"/>
          </a:xfrm>
          <a:prstGeom prst="rect">
            <a:avLst/>
          </a:prstGeom>
        </p:spPr>
        <p:txBody>
          <a:bodyPr vert="horz" wrap="square" lIns="0" tIns="0" rIns="0" bIns="0" numCol="1" spcCol="180000" rtlCol="0">
            <a:sp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buFont typeface="Wingdings" panose="05000000000000000000" pitchFamily="2" charset="2"/>
              <a:buNone/>
            </a:pPr>
            <a:r>
              <a:rPr lang="en-US">
                <a:latin typeface="+mj-lt"/>
              </a:rPr>
              <a:t>Energy</a:t>
            </a:r>
          </a:p>
        </p:txBody>
      </p:sp>
      <p:sp>
        <p:nvSpPr>
          <p:cNvPr id="12" name="Inhaltsplatzhalter 4">
            <a:extLst>
              <a:ext uri="{FF2B5EF4-FFF2-40B4-BE49-F238E27FC236}">
                <a16:creationId xmlns:a16="http://schemas.microsoft.com/office/drawing/2014/main" id="{10108DD0-F0E9-5126-4E97-E3F96D95FCEF}"/>
              </a:ext>
            </a:extLst>
          </p:cNvPr>
          <p:cNvSpPr txBox="1">
            <a:spLocks/>
          </p:cNvSpPr>
          <p:nvPr/>
        </p:nvSpPr>
        <p:spPr>
          <a:xfrm>
            <a:off x="5065015" y="2237590"/>
            <a:ext cx="2140482" cy="230832"/>
          </a:xfrm>
          <a:prstGeom prst="rect">
            <a:avLst/>
          </a:prstGeom>
        </p:spPr>
        <p:txBody>
          <a:bodyPr vert="horz" wrap="square" lIns="0" tIns="0" rIns="0" bIns="0" numCol="1" spcCol="180000" rtlCol="0">
            <a:sp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buFont typeface="Wingdings" panose="05000000000000000000" pitchFamily="2" charset="2"/>
              <a:buNone/>
            </a:pPr>
            <a:r>
              <a:rPr lang="en-US">
                <a:latin typeface="+mj-lt"/>
              </a:rPr>
              <a:t>Renewables</a:t>
            </a:r>
          </a:p>
        </p:txBody>
      </p:sp>
      <p:sp>
        <p:nvSpPr>
          <p:cNvPr id="13" name="Inhaltsplatzhalter 4">
            <a:extLst>
              <a:ext uri="{FF2B5EF4-FFF2-40B4-BE49-F238E27FC236}">
                <a16:creationId xmlns:a16="http://schemas.microsoft.com/office/drawing/2014/main" id="{F0110B92-65A5-8273-6392-4DB98A57E50B}"/>
              </a:ext>
            </a:extLst>
          </p:cNvPr>
          <p:cNvSpPr txBox="1">
            <a:spLocks/>
          </p:cNvSpPr>
          <p:nvPr/>
        </p:nvSpPr>
        <p:spPr>
          <a:xfrm>
            <a:off x="8484646" y="2237590"/>
            <a:ext cx="2574396" cy="230832"/>
          </a:xfrm>
          <a:prstGeom prst="rect">
            <a:avLst/>
          </a:prstGeom>
        </p:spPr>
        <p:txBody>
          <a:bodyPr vert="horz" wrap="square" lIns="0" tIns="0" rIns="0" bIns="0" numCol="1" spcCol="180000" rtlCol="0">
            <a:sp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buFont typeface="Wingdings" panose="05000000000000000000" pitchFamily="2" charset="2"/>
              <a:buNone/>
            </a:pPr>
            <a:r>
              <a:rPr lang="en-US">
                <a:latin typeface="+mj-lt"/>
              </a:rPr>
              <a:t>Commodities &amp; Fuels</a:t>
            </a:r>
          </a:p>
        </p:txBody>
      </p:sp>
      <p:sp>
        <p:nvSpPr>
          <p:cNvPr id="14" name="Rechteck 44">
            <a:extLst>
              <a:ext uri="{FF2B5EF4-FFF2-40B4-BE49-F238E27FC236}">
                <a16:creationId xmlns:a16="http://schemas.microsoft.com/office/drawing/2014/main" id="{EC201B32-9C7A-2F55-3BC8-585642E8CDEE}"/>
              </a:ext>
            </a:extLst>
          </p:cNvPr>
          <p:cNvSpPr/>
          <p:nvPr/>
        </p:nvSpPr>
        <p:spPr bwMode="gray">
          <a:xfrm>
            <a:off x="1089523" y="2625960"/>
            <a:ext cx="1869577" cy="23137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eck 46">
            <a:extLst>
              <a:ext uri="{FF2B5EF4-FFF2-40B4-BE49-F238E27FC236}">
                <a16:creationId xmlns:a16="http://schemas.microsoft.com/office/drawing/2014/main" id="{50E233DE-DF85-F9A6-3191-4CCEBA134CF4}"/>
              </a:ext>
            </a:extLst>
          </p:cNvPr>
          <p:cNvSpPr/>
          <p:nvPr/>
        </p:nvSpPr>
        <p:spPr bwMode="gray">
          <a:xfrm>
            <a:off x="3134256" y="2625961"/>
            <a:ext cx="1869577" cy="23185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hteck 47">
            <a:extLst>
              <a:ext uri="{FF2B5EF4-FFF2-40B4-BE49-F238E27FC236}">
                <a16:creationId xmlns:a16="http://schemas.microsoft.com/office/drawing/2014/main" id="{34C25772-F1DE-F1A7-674A-FA8B941BFD6B}"/>
              </a:ext>
            </a:extLst>
          </p:cNvPr>
          <p:cNvSpPr/>
          <p:nvPr/>
        </p:nvSpPr>
        <p:spPr bwMode="gray">
          <a:xfrm>
            <a:off x="5178989" y="2625961"/>
            <a:ext cx="1869577" cy="23233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hteck 48">
            <a:extLst>
              <a:ext uri="{FF2B5EF4-FFF2-40B4-BE49-F238E27FC236}">
                <a16:creationId xmlns:a16="http://schemas.microsoft.com/office/drawing/2014/main" id="{826D1F95-6F0F-6127-8F2F-29DF42B6EFB5}"/>
              </a:ext>
            </a:extLst>
          </p:cNvPr>
          <p:cNvSpPr/>
          <p:nvPr/>
        </p:nvSpPr>
        <p:spPr bwMode="gray">
          <a:xfrm>
            <a:off x="7213826" y="2625961"/>
            <a:ext cx="1879473" cy="23328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hteck 49">
            <a:extLst>
              <a:ext uri="{FF2B5EF4-FFF2-40B4-BE49-F238E27FC236}">
                <a16:creationId xmlns:a16="http://schemas.microsoft.com/office/drawing/2014/main" id="{31D88C2F-F870-74B2-C775-317C32523550}"/>
              </a:ext>
            </a:extLst>
          </p:cNvPr>
          <p:cNvSpPr/>
          <p:nvPr/>
        </p:nvSpPr>
        <p:spPr bwMode="gray">
          <a:xfrm>
            <a:off x="9263508" y="2625960"/>
            <a:ext cx="1874525" cy="23089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nhaltsplatzhalter 4">
            <a:extLst>
              <a:ext uri="{FF2B5EF4-FFF2-40B4-BE49-F238E27FC236}">
                <a16:creationId xmlns:a16="http://schemas.microsoft.com/office/drawing/2014/main" id="{0290B253-598A-F095-3D62-7473AF674345}"/>
              </a:ext>
            </a:extLst>
          </p:cNvPr>
          <p:cNvSpPr txBox="1">
            <a:spLocks/>
          </p:cNvSpPr>
          <p:nvPr/>
        </p:nvSpPr>
        <p:spPr>
          <a:xfrm>
            <a:off x="3397062" y="2881748"/>
            <a:ext cx="1389854" cy="461665"/>
          </a:xfrm>
          <a:prstGeom prst="rect">
            <a:avLst/>
          </a:prstGeom>
        </p:spPr>
        <p:txBody>
          <a:bodyPr vert="horz" wrap="square" lIns="0" tIns="0" rIns="0" bIns="0" numCol="1" spcCol="180000" rtlCol="0" anchor="t">
            <a:sp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buFont typeface="Wingdings" panose="05000000000000000000" pitchFamily="2" charset="2"/>
              <a:buNone/>
            </a:pPr>
            <a:r>
              <a:rPr lang="en-US" sz="1600" dirty="0">
                <a:latin typeface="+mj-lt"/>
              </a:rPr>
              <a:t>Market Data Solutions</a:t>
            </a:r>
          </a:p>
        </p:txBody>
      </p:sp>
      <p:sp>
        <p:nvSpPr>
          <p:cNvPr id="20" name="Inhaltsplatzhalter 4">
            <a:extLst>
              <a:ext uri="{FF2B5EF4-FFF2-40B4-BE49-F238E27FC236}">
                <a16:creationId xmlns:a16="http://schemas.microsoft.com/office/drawing/2014/main" id="{F007370C-51AB-5BD2-1CFA-87607559488D}"/>
              </a:ext>
            </a:extLst>
          </p:cNvPr>
          <p:cNvSpPr txBox="1">
            <a:spLocks/>
          </p:cNvSpPr>
          <p:nvPr/>
        </p:nvSpPr>
        <p:spPr>
          <a:xfrm>
            <a:off x="3377270" y="3586702"/>
            <a:ext cx="1389854" cy="1154162"/>
          </a:xfrm>
          <a:prstGeom prst="rect">
            <a:avLst/>
          </a:prstGeom>
        </p:spPr>
        <p:txBody>
          <a:bodyPr vert="horz" wrap="square" lIns="0" tIns="0" rIns="0" bIns="0" numCol="1" spcCol="180000" rtlCol="0">
            <a:sp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buFont typeface="Wingdings" panose="05000000000000000000" pitchFamily="2" charset="2"/>
              <a:buNone/>
            </a:pPr>
            <a:r>
              <a:rPr lang="en-US" sz="1600" dirty="0"/>
              <a:t>Management​ Business Processes, Licensing and Technology​</a:t>
            </a:r>
          </a:p>
        </p:txBody>
      </p:sp>
      <p:sp>
        <p:nvSpPr>
          <p:cNvPr id="21" name="Inhaltsplatzhalter 4">
            <a:extLst>
              <a:ext uri="{FF2B5EF4-FFF2-40B4-BE49-F238E27FC236}">
                <a16:creationId xmlns:a16="http://schemas.microsoft.com/office/drawing/2014/main" id="{47C1E014-6C63-E34E-2A11-0238BAF13339}"/>
              </a:ext>
            </a:extLst>
          </p:cNvPr>
          <p:cNvSpPr txBox="1">
            <a:spLocks/>
          </p:cNvSpPr>
          <p:nvPr/>
        </p:nvSpPr>
        <p:spPr>
          <a:xfrm>
            <a:off x="5435591" y="2820068"/>
            <a:ext cx="1389854" cy="692497"/>
          </a:xfrm>
          <a:prstGeom prst="rect">
            <a:avLst/>
          </a:prstGeom>
        </p:spPr>
        <p:txBody>
          <a:bodyPr vert="horz" wrap="square" lIns="0" tIns="0" rIns="0" bIns="0" numCol="1" spcCol="180000" rtlCol="0">
            <a:sp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buFont typeface="Wingdings" panose="05000000000000000000" pitchFamily="2" charset="2"/>
              <a:buNone/>
            </a:pPr>
            <a:r>
              <a:rPr lang="en-US" sz="1600" dirty="0">
                <a:latin typeface="+mj-lt"/>
              </a:rPr>
              <a:t>Data Analytics &amp; Data Driven Architectures</a:t>
            </a:r>
          </a:p>
        </p:txBody>
      </p:sp>
      <p:sp>
        <p:nvSpPr>
          <p:cNvPr id="22" name="Inhaltsplatzhalter 4">
            <a:extLst>
              <a:ext uri="{FF2B5EF4-FFF2-40B4-BE49-F238E27FC236}">
                <a16:creationId xmlns:a16="http://schemas.microsoft.com/office/drawing/2014/main" id="{CCF795AD-6993-1260-3273-1719A46C5B1E}"/>
              </a:ext>
            </a:extLst>
          </p:cNvPr>
          <p:cNvSpPr txBox="1">
            <a:spLocks/>
          </p:cNvSpPr>
          <p:nvPr/>
        </p:nvSpPr>
        <p:spPr>
          <a:xfrm>
            <a:off x="5351622" y="3586787"/>
            <a:ext cx="1516479" cy="1154162"/>
          </a:xfrm>
          <a:prstGeom prst="rect">
            <a:avLst/>
          </a:prstGeom>
        </p:spPr>
        <p:txBody>
          <a:bodyPr vert="horz" wrap="square" lIns="0" tIns="0" rIns="0" bIns="0" numCol="1" spcCol="180000" rtlCol="0" anchor="t">
            <a:sp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buNone/>
            </a:pPr>
            <a:r>
              <a:rPr lang="en-US" sz="1600" dirty="0"/>
              <a:t>Leveraging legacy platforms or building new data utilization frameworks</a:t>
            </a:r>
          </a:p>
        </p:txBody>
      </p:sp>
      <p:sp>
        <p:nvSpPr>
          <p:cNvPr id="23" name="Inhaltsplatzhalter 4">
            <a:extLst>
              <a:ext uri="{FF2B5EF4-FFF2-40B4-BE49-F238E27FC236}">
                <a16:creationId xmlns:a16="http://schemas.microsoft.com/office/drawing/2014/main" id="{A0106E02-1D10-80FF-61AD-F6E6715494A6}"/>
              </a:ext>
            </a:extLst>
          </p:cNvPr>
          <p:cNvSpPr txBox="1">
            <a:spLocks/>
          </p:cNvSpPr>
          <p:nvPr/>
        </p:nvSpPr>
        <p:spPr>
          <a:xfrm>
            <a:off x="1348309" y="2833291"/>
            <a:ext cx="1389854" cy="692497"/>
          </a:xfrm>
          <a:prstGeom prst="rect">
            <a:avLst/>
          </a:prstGeom>
        </p:spPr>
        <p:txBody>
          <a:bodyPr vert="horz" wrap="square" lIns="0" tIns="0" rIns="0" bIns="0" numCol="1" spcCol="180000" rtlCol="0">
            <a:sp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buFont typeface="Wingdings" panose="05000000000000000000" pitchFamily="2" charset="2"/>
              <a:buNone/>
            </a:pPr>
            <a:r>
              <a:rPr lang="en-US" sz="1600" dirty="0">
                <a:latin typeface="+mj-lt"/>
              </a:rPr>
              <a:t>Trading Platforms &amp; ETRM / CTRM</a:t>
            </a:r>
          </a:p>
        </p:txBody>
      </p:sp>
      <p:sp>
        <p:nvSpPr>
          <p:cNvPr id="24" name="Inhaltsplatzhalter 4">
            <a:extLst>
              <a:ext uri="{FF2B5EF4-FFF2-40B4-BE49-F238E27FC236}">
                <a16:creationId xmlns:a16="http://schemas.microsoft.com/office/drawing/2014/main" id="{253DE030-EB40-E6E1-6977-98B34368D3EA}"/>
              </a:ext>
            </a:extLst>
          </p:cNvPr>
          <p:cNvSpPr txBox="1">
            <a:spLocks/>
          </p:cNvSpPr>
          <p:nvPr/>
        </p:nvSpPr>
        <p:spPr>
          <a:xfrm>
            <a:off x="1347797" y="3590369"/>
            <a:ext cx="1389854" cy="1154162"/>
          </a:xfrm>
          <a:prstGeom prst="rect">
            <a:avLst/>
          </a:prstGeom>
        </p:spPr>
        <p:txBody>
          <a:bodyPr vert="horz" wrap="square" lIns="0" tIns="0" rIns="0" bIns="0" numCol="1" spcCol="180000" rtlCol="0">
            <a:sp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buNone/>
            </a:pPr>
            <a:r>
              <a:rPr lang="en-US" sz="1600" dirty="0"/>
              <a:t>Implementation​ </a:t>
            </a:r>
            <a:br>
              <a:rPr lang="en-US" sz="1600" dirty="0"/>
            </a:br>
            <a:r>
              <a:rPr lang="en-US" sz="1600" dirty="0"/>
              <a:t>ETRM / CTRM - Front to Back Processes and Integration​​</a:t>
            </a:r>
          </a:p>
        </p:txBody>
      </p:sp>
      <p:sp>
        <p:nvSpPr>
          <p:cNvPr id="25" name="Inhaltsplatzhalter 4">
            <a:extLst>
              <a:ext uri="{FF2B5EF4-FFF2-40B4-BE49-F238E27FC236}">
                <a16:creationId xmlns:a16="http://schemas.microsoft.com/office/drawing/2014/main" id="{9EFC225A-676E-1247-8573-7F14592AF556}"/>
              </a:ext>
            </a:extLst>
          </p:cNvPr>
          <p:cNvSpPr txBox="1">
            <a:spLocks/>
          </p:cNvSpPr>
          <p:nvPr/>
        </p:nvSpPr>
        <p:spPr>
          <a:xfrm>
            <a:off x="7481412" y="2937371"/>
            <a:ext cx="1389854" cy="461665"/>
          </a:xfrm>
          <a:prstGeom prst="rect">
            <a:avLst/>
          </a:prstGeom>
        </p:spPr>
        <p:txBody>
          <a:bodyPr vert="horz" wrap="square" lIns="0" tIns="0" rIns="0" bIns="0" numCol="1" spcCol="180000" rtlCol="0">
            <a:sp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buFont typeface="Wingdings" panose="05000000000000000000" pitchFamily="2" charset="2"/>
              <a:buNone/>
            </a:pPr>
            <a:r>
              <a:rPr lang="en-US" sz="1600" dirty="0">
                <a:latin typeface="+mj-lt"/>
              </a:rPr>
              <a:t>Quantitative</a:t>
            </a:r>
            <a:br>
              <a:rPr lang="en-US" sz="1600" dirty="0">
                <a:latin typeface="+mj-lt"/>
              </a:rPr>
            </a:br>
            <a:r>
              <a:rPr lang="en-US" sz="1600" dirty="0">
                <a:latin typeface="+mj-lt"/>
              </a:rPr>
              <a:t>Methods</a:t>
            </a:r>
          </a:p>
        </p:txBody>
      </p:sp>
      <p:sp>
        <p:nvSpPr>
          <p:cNvPr id="26" name="Inhaltsplatzhalter 4">
            <a:extLst>
              <a:ext uri="{FF2B5EF4-FFF2-40B4-BE49-F238E27FC236}">
                <a16:creationId xmlns:a16="http://schemas.microsoft.com/office/drawing/2014/main" id="{DC5E6DC8-B48B-76C5-3896-950F3944F4D2}"/>
              </a:ext>
            </a:extLst>
          </p:cNvPr>
          <p:cNvSpPr txBox="1">
            <a:spLocks/>
          </p:cNvSpPr>
          <p:nvPr/>
        </p:nvSpPr>
        <p:spPr>
          <a:xfrm>
            <a:off x="7481412" y="3587895"/>
            <a:ext cx="1389854" cy="1154162"/>
          </a:xfrm>
          <a:prstGeom prst="rect">
            <a:avLst/>
          </a:prstGeom>
        </p:spPr>
        <p:txBody>
          <a:bodyPr vert="horz" wrap="square" lIns="0" tIns="0" rIns="0" bIns="0" numCol="1" spcCol="180000" rtlCol="0" anchor="t">
            <a:sp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buNone/>
            </a:pPr>
            <a:r>
              <a:rPr lang="en-US" sz="1600" dirty="0"/>
              <a:t>Deal Pricing &amp; Valuation, Risk Methods, and Market Analysis</a:t>
            </a:r>
            <a:endParaRPr lang="en-US" sz="1600" dirty="0">
              <a:ea typeface="Lato Light"/>
              <a:cs typeface="Lato Light"/>
            </a:endParaRPr>
          </a:p>
        </p:txBody>
      </p:sp>
      <p:sp>
        <p:nvSpPr>
          <p:cNvPr id="27" name="Inhaltsplatzhalter 4">
            <a:extLst>
              <a:ext uri="{FF2B5EF4-FFF2-40B4-BE49-F238E27FC236}">
                <a16:creationId xmlns:a16="http://schemas.microsoft.com/office/drawing/2014/main" id="{5DBE6532-BE51-AC75-7AFD-D729423774A9}"/>
              </a:ext>
            </a:extLst>
          </p:cNvPr>
          <p:cNvSpPr txBox="1">
            <a:spLocks/>
          </p:cNvSpPr>
          <p:nvPr/>
        </p:nvSpPr>
        <p:spPr>
          <a:xfrm>
            <a:off x="9532092" y="2986851"/>
            <a:ext cx="1389854" cy="230832"/>
          </a:xfrm>
          <a:prstGeom prst="rect">
            <a:avLst/>
          </a:prstGeom>
        </p:spPr>
        <p:txBody>
          <a:bodyPr vert="horz" wrap="square" lIns="0" tIns="0" rIns="0" bIns="0" numCol="1" spcCol="180000" rtlCol="0" anchor="t">
            <a:sp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buNone/>
            </a:pPr>
            <a:r>
              <a:rPr lang="en-US" sz="1600">
                <a:latin typeface="+mj-lt"/>
              </a:rPr>
              <a:t>Algo Trading</a:t>
            </a:r>
          </a:p>
        </p:txBody>
      </p:sp>
      <p:sp>
        <p:nvSpPr>
          <p:cNvPr id="28" name="Inhaltsplatzhalter 4">
            <a:extLst>
              <a:ext uri="{FF2B5EF4-FFF2-40B4-BE49-F238E27FC236}">
                <a16:creationId xmlns:a16="http://schemas.microsoft.com/office/drawing/2014/main" id="{1AB23A4A-D551-2348-CB42-BC847EDD542B}"/>
              </a:ext>
            </a:extLst>
          </p:cNvPr>
          <p:cNvSpPr txBox="1">
            <a:spLocks/>
          </p:cNvSpPr>
          <p:nvPr/>
        </p:nvSpPr>
        <p:spPr>
          <a:xfrm>
            <a:off x="9511120" y="3438001"/>
            <a:ext cx="1389854" cy="1000274"/>
          </a:xfrm>
          <a:prstGeom prst="rect">
            <a:avLst/>
          </a:prstGeom>
        </p:spPr>
        <p:txBody>
          <a:bodyPr vert="horz" wrap="square" lIns="0" tIns="0" rIns="0" bIns="0" numCol="1" spcCol="180000" rtlCol="0" anchor="t">
            <a:sp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buFont typeface="Wingdings" panose="05000000000000000000" pitchFamily="2" charset="2"/>
              <a:buNone/>
            </a:pPr>
            <a:r>
              <a:rPr lang="en-US" sz="1600" dirty="0"/>
              <a:t>Strategies and Technologies</a:t>
            </a:r>
          </a:p>
          <a:p>
            <a:pPr marL="0" indent="0" algn="ctr">
              <a:lnSpc>
                <a:spcPts val="1800"/>
              </a:lnSpc>
              <a:buNone/>
            </a:pPr>
            <a:r>
              <a:rPr lang="en-US" sz="1600" dirty="0"/>
              <a:t> Profit Optimization</a:t>
            </a:r>
            <a:endParaRPr lang="en-US" sz="1600" dirty="0">
              <a:ea typeface="Lato Light"/>
              <a:cs typeface="Lato Light"/>
            </a:endParaRPr>
          </a:p>
        </p:txBody>
      </p:sp>
      <p:sp>
        <p:nvSpPr>
          <p:cNvPr id="29" name="Rechteck 43">
            <a:extLst>
              <a:ext uri="{FF2B5EF4-FFF2-40B4-BE49-F238E27FC236}">
                <a16:creationId xmlns:a16="http://schemas.microsoft.com/office/drawing/2014/main" id="{8D9C07BB-1126-7AF2-B9DE-97F3595602E2}"/>
              </a:ext>
            </a:extLst>
          </p:cNvPr>
          <p:cNvSpPr/>
          <p:nvPr/>
        </p:nvSpPr>
        <p:spPr>
          <a:xfrm>
            <a:off x="731837" y="5262333"/>
            <a:ext cx="10764837" cy="1018126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hteck 44">
            <a:extLst>
              <a:ext uri="{FF2B5EF4-FFF2-40B4-BE49-F238E27FC236}">
                <a16:creationId xmlns:a16="http://schemas.microsoft.com/office/drawing/2014/main" id="{25B1F197-B7E2-4B07-F494-3A67BEB88496}"/>
              </a:ext>
            </a:extLst>
          </p:cNvPr>
          <p:cNvSpPr/>
          <p:nvPr/>
        </p:nvSpPr>
        <p:spPr bwMode="gray">
          <a:xfrm>
            <a:off x="1069730" y="5461194"/>
            <a:ext cx="10088291" cy="6226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nhaltsplatzhalter 4">
            <a:extLst>
              <a:ext uri="{FF2B5EF4-FFF2-40B4-BE49-F238E27FC236}">
                <a16:creationId xmlns:a16="http://schemas.microsoft.com/office/drawing/2014/main" id="{E5C4B08E-4927-AB55-D5F1-E33C60ABFF87}"/>
              </a:ext>
            </a:extLst>
          </p:cNvPr>
          <p:cNvSpPr txBox="1">
            <a:spLocks/>
          </p:cNvSpPr>
          <p:nvPr/>
        </p:nvSpPr>
        <p:spPr>
          <a:xfrm>
            <a:off x="3327788" y="5532583"/>
            <a:ext cx="5937113" cy="230832"/>
          </a:xfrm>
          <a:prstGeom prst="rect">
            <a:avLst/>
          </a:prstGeom>
        </p:spPr>
        <p:txBody>
          <a:bodyPr vert="horz" wrap="square" lIns="0" tIns="0" rIns="0" bIns="0" numCol="1" spcCol="180000" rtlCol="0" anchor="t">
            <a:sp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buNone/>
            </a:pPr>
            <a:r>
              <a:rPr lang="en-US" sz="1600">
                <a:latin typeface="+mj-lt"/>
              </a:rPr>
              <a:t>Governance, Risk Management, Compliance </a:t>
            </a:r>
          </a:p>
        </p:txBody>
      </p:sp>
      <p:sp>
        <p:nvSpPr>
          <p:cNvPr id="32" name="Inhaltsplatzhalter 4">
            <a:extLst>
              <a:ext uri="{FF2B5EF4-FFF2-40B4-BE49-F238E27FC236}">
                <a16:creationId xmlns:a16="http://schemas.microsoft.com/office/drawing/2014/main" id="{F797F040-2986-4F13-F47E-81581B64EBE4}"/>
              </a:ext>
            </a:extLst>
          </p:cNvPr>
          <p:cNvSpPr txBox="1">
            <a:spLocks/>
          </p:cNvSpPr>
          <p:nvPr/>
        </p:nvSpPr>
        <p:spPr>
          <a:xfrm>
            <a:off x="1509113" y="5763718"/>
            <a:ext cx="9851022" cy="230832"/>
          </a:xfrm>
          <a:prstGeom prst="rect">
            <a:avLst/>
          </a:prstGeom>
        </p:spPr>
        <p:txBody>
          <a:bodyPr vert="horz" wrap="square" lIns="0" tIns="0" rIns="0" bIns="0" numCol="1" spcCol="180000" rtlCol="0" anchor="t">
            <a:sp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buNone/>
            </a:pPr>
            <a:r>
              <a:rPr lang="en-US" sz="1600">
                <a:ea typeface="Lato Light"/>
                <a:cs typeface="Lato Light"/>
              </a:rPr>
              <a:t>Risk Management Frameworks, Controls and Systems, Regulatory Compliance</a:t>
            </a:r>
          </a:p>
        </p:txBody>
      </p:sp>
      <p:pic>
        <p:nvPicPr>
          <p:cNvPr id="33" name="Grafik 63">
            <a:extLst>
              <a:ext uri="{FF2B5EF4-FFF2-40B4-BE49-F238E27FC236}">
                <a16:creationId xmlns:a16="http://schemas.microsoft.com/office/drawing/2014/main" id="{48848720-9B4A-FF1F-68FC-0125E5393A9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2098" y="1310824"/>
            <a:ext cx="709557" cy="70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426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LIBRARYNAME" val="Team/Team"/>
  <p:tag name="EASYLIBRARYLOCATION" val="C:\Users\StefanieLehmann\easySlides GmbH\Nadja Paul - 32_Kundenmaster\master\FORRS\shapesTeam\"/>
  <p:tag name="EASYLIBRARYBLANK" val="C:\Users\StefanieLehmann\easySlides GmbH\Nadja Paul - 32_Kundenmaster\master\FORRS\_blank_FORRS 16_9.pptx"/>
  <p:tag name="EASYMASTER" val="FORRS"/>
  <p:tag name="DEFAULTLANGUAGEID" val="1033"/>
  <p:tag name="SHOWAGENDASLIDENUMBER" val="yes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2."/>
  <p:tag name="EASYCHECK" val=";SHNO"/>
  <p:tag name="AGENDAHATSEITENZAHL" val="-1"/>
  <p:tag name="AGENDATYP" val="1"/>
  <p:tag name="AGENDAFIRSTCHAPTER" val="1"/>
  <p:tag name="AGENDASHOW2NDLEVEL" val="-1"/>
  <p:tag name="AGENDASUMMARY" val="-1"/>
  <p:tag name="AGENDANUMBERINGINDEX" val="-1"/>
  <p:tag name="AGENDASETSECTIONS" val="0"/>
  <p:tag name="AGENDADIVIDERPAGES" val="-1"/>
  <p:tag name="AGENDA" val="244578"/>
  <p:tag name="AGENDAEBENE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" val="244578"/>
  <p:tag name="AGENDADIVIDERPAGES" val="-1"/>
  <p:tag name="AGENDAEBENE" val="1"/>
  <p:tag name="AGENDAFIRSTCHAPTER" val="1"/>
  <p:tag name="AGENDAHATSEITENZAHL" val="-1"/>
  <p:tag name="AGENDAITEM" val="Translating forecast quality into revenue"/>
  <p:tag name="AGENDAITEMID" val="0846063"/>
  <p:tag name="AGENDANUMBERINGINDEX" val="-1"/>
  <p:tag name="AGENDAPUNKT" val="4"/>
  <p:tag name="AGENDASETSECTIONS" val="0"/>
  <p:tag name="AGENDASHOW2NDLEVEL" val="-1"/>
  <p:tag name="AGENDASUMMARY" val="-1"/>
  <p:tag name="AGENDATYP" val="1"/>
  <p:tag name="EASYCHECK" val=";SHNO"/>
  <p:tag name="EASYCOUNT" val=";2.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524.;525.;526."/>
  <p:tag name="ICONSECONDCOLOR" val="-214748364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375.;376.;731.;732.;722.;723.;684.;685.;686."/>
  <p:tag name="ICONSECONDCOLOR" val="-2147483648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26.;21.;22.;23.;21.;22.;23.;20.;21.;22.;24.;25.;26.;27."/>
  <p:tag name="ICONSECONDCOLOR" val="-2147483648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OWS;OWLW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12.;63.;64.;65.;97.;98.;99.;95.;96.;97.;222.;223.;224."/>
  <p:tag name="ICONSECONDCOLOR" val="-2147483648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234.;235.;236."/>
  <p:tag name="ICONSECONDCOLOR" val="-2147483648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71.;244.;245.;246.;551.;552.;553.;545.;546.;547.;501.;502.;503."/>
  <p:tag name="ICONSECONDCOLOR" val="-2147483648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2."/>
  <p:tag name="LEFT" val="43,41606"/>
  <p:tag name="TOP" val="125,417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341.;342.;689.;690.;681.;682.;652.;653.;654."/>
  <p:tag name="ICONSECONDCOLOR" val="16777215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ANGED" val="25_01_17-11:35:00"/>
  <p:tag name="EASYCHECK" val=";SHNT;SHNO"/>
  <p:tag name="EASYCOUNT" val=";1."/>
  <p:tag name="EASYDATAKEY" val="easyData;Maximilian_Salzberger"/>
  <p:tag name="EASYUPDATE" val="Abschluss_FORRS_Adresse_Standorte202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ATX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ATX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ATX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19.;20.;21.;22.;16.;17.;37.;38.;71.;72.;73.;74.;75.;76."/>
  <p:tag name="EASYDATAID" val="Martin_Otzelberger"/>
  <p:tag name="EASYDATALANGUAGE" val="D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OWS;TBNU;TWFS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19.;20.;21.;22.;16.;17.;37.;38.;77.;78.;79.;80.;81.;82."/>
  <p:tag name="EASYDATAID" val="Markus_Riess"/>
  <p:tag name="EASYDATALANGUAGE" val="D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SP"/>
  <p:tag name="EASYDATA" val="&lt;style level=1&gt;{Name}&lt;/style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SP;TWFS"/>
  <p:tag name="EASYDATA" val="&lt;style level=1&gt;{E-Mail}&lt;/style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"/>
  <p:tag name="EASYDATA" val="&lt;style level=1&gt;{Mobil}&lt;/style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SP"/>
  <p:tag name="EASYDATA" val="&lt;style level=1&gt;{Name}&lt;/style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SP;TWFS"/>
  <p:tag name="EASYDATA" val="&lt;style level=1&gt;{E-Mail}&lt;/style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"/>
  <p:tag name="EASYDATA" val="&lt;style level=1&gt;{Mobil}&lt;/style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F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SHNO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OWS;TBNU;TWFS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OWS;TBNU;TWFS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OWS;TBNU;TWFS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" val="244578"/>
  <p:tag name="AGENDADIVIDERPAGES" val="-1"/>
  <p:tag name="AGENDAEBENE" val="1"/>
  <p:tag name="AGENDAFIRSTCHAPTER" val="1"/>
  <p:tag name="AGENDAHATSEITENZAHL" val="-1"/>
  <p:tag name="AGENDAITEM" val="What we do?"/>
  <p:tag name="AGENDAITEMID" val="0275908"/>
  <p:tag name="AGENDANUMBERINGINDEX" val="-1"/>
  <p:tag name="AGENDAPUNKT" val="1"/>
  <p:tag name="AGENDASETSECTIONS" val="0"/>
  <p:tag name="AGENDASHOW2NDLEVEL" val="-1"/>
  <p:tag name="AGENDASUMMARY" val="-1"/>
  <p:tag name="AGENDATYP" val="1"/>
  <p:tag name="EASYCHECK" val=";SHNO"/>
  <p:tag name="EASYCOUNT" val=";2.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ANGED" val="24_05_28-10:42:46"/>
  <p:tag name="EASYCHECK" val=";SHNT;SHNO"/>
  <p:tag name="EASYCOUNT" val=";3."/>
  <p:tag name="EASYUPDATE" val="Title2_Company_Presentation_EN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OWS;ODPC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43,41606"/>
  <p:tag name="TOP" val="125,4171"/>
  <p:tag name="EASYCHECK" val=";OOWS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43,41606"/>
  <p:tag name="TOP" val="125,4171"/>
  <p:tag name="EASYCHECK" val=";OOWS;TWFS;TFLS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SHNO"/>
  <p:tag name="EASYCOUNT" val=";6."/>
  <p:tag name="EASYUPDATE" val="OurClients_Company_Presentation_EN"/>
  <p:tag name="EASYCHANGED" val="25_01_16-14:00:2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ANGED" val="24_05_28-10:42:46"/>
  <p:tag name="EASYCHECK" val=";SHNO"/>
  <p:tag name="EASYCOUNT" val=";4."/>
  <p:tag name="EASYUPDATE" val="InternationalReach_Company_Presentation_E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1.;2.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OWS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SHNO"/>
  <p:tag name="EASYCOUNT" val=";7."/>
  <p:tag name="EASYUPDATE" val="WhatWeDo_Company_Presentation_EN"/>
  <p:tag name="EASYCHANGED" val="25_01_16-14:00:2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OWS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OWS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OWS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OWS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OWS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OWS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OWS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OWS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2.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OWS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OWS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OWS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OWS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OWS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OWS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SHNO"/>
  <p:tag name="EASYUPDATE" val="OurTeam_Company_Presentation_EN"/>
  <p:tag name="EASYCHANGED" val="26_03_08-11:17:3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SHNO"/>
  <p:tag name="EASYCOUNT" val=";9."/>
  <p:tag name="EASYUPDATE" val="WhyFORRS_Company_Presentation_EN"/>
  <p:tag name="EASYCHANGED" val="25_01_16-14:00:2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385.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41.;101.;102.;103.;99.;100.;101."/>
  <p:tag name="ICONSECONDCOL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2.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99.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100.;101.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71.;244.;245.;246.;385.;386.;387."/>
  <p:tag name="ICONSECONDCOL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385.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386.;387.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339.;340.;491.;492."/>
  <p:tag name="ICONSECONDCOL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491.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492.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347.;348.;349.;350.;351.;352.;353.;354.;355.;356."/>
  <p:tag name="ICONSECONDCOL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347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2.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348.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349.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350.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351.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352.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353.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354.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355.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356.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" val="244578"/>
  <p:tag name="AGENDADIVIDERPAGES" val="-1"/>
  <p:tag name="AGENDAEBENE" val="1"/>
  <p:tag name="AGENDAFIRSTCHAPTER" val="1"/>
  <p:tag name="AGENDAHATSEITENZAHL" val="-1"/>
  <p:tag name="AGENDAITEM" val="Energy storage as a trading asset"/>
  <p:tag name="AGENDAITEMID" val="0500216"/>
  <p:tag name="AGENDANUMBERINGINDEX" val="-1"/>
  <p:tag name="AGENDAPUNKT" val="2"/>
  <p:tag name="AGENDASETSECTIONS" val="0"/>
  <p:tag name="AGENDASHOW2NDLEVEL" val="-1"/>
  <p:tag name="AGENDASUMMARY" val="-1"/>
  <p:tag name="AGENDATYP" val="1"/>
  <p:tag name="EASYCHECK" val=";SHNO"/>
  <p:tag name="EASYCOUNT" val=";2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2.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71.;244.;245.;246.;551.;552.;553.;545.;546.;547.;501.;502.;503."/>
  <p:tag name="ICONSECONDCOLOR" val="1677721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377.;378.;733.;734.;724.;725.;687.;688.;689."/>
  <p:tag name="ICONSECONDCOLOR" val="1677721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551.;552.;553."/>
  <p:tag name="ICONSECONDCOLOR" val="1677721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526.;527.;528.;529.;530.;531.;532.;533.;534.;535.;536.;520.;521.;522.;523.;524.;525.;526.;527.;528.;529.;530.;474.;475.;476."/>
  <p:tag name="ICONSECONDCOLOR" val="1677721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SP"/>
  <p:tag name="EASYDATA" val="&lt;style level=1&gt;{Name}&lt;/style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" val="244578"/>
  <p:tag name="AGENDADIVIDERPAGES" val="-1"/>
  <p:tag name="AGENDAEBENE" val="1"/>
  <p:tag name="AGENDAFIRSTCHAPTER" val="1"/>
  <p:tag name="AGENDAHATSEITENZAHL" val="-1"/>
  <p:tag name="AGENDAITEM" val="Price forecasting for market participation"/>
  <p:tag name="AGENDAITEMID" val="0561712"/>
  <p:tag name="AGENDANUMBERINGINDEX" val="-1"/>
  <p:tag name="AGENDAPUNKT" val="3"/>
  <p:tag name="AGENDASETSECTIONS" val="0"/>
  <p:tag name="AGENDASHOW2NDLEVEL" val="-1"/>
  <p:tag name="AGENDASUMMARY" val="-1"/>
  <p:tag name="AGENDATYP" val="1"/>
  <p:tag name="EASYCHECK" val=";SHNO"/>
  <p:tag name="EASYCOUNT" val=";2.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287.;288.;604.;605.;597.;598.;557.;558.;559."/>
  <p:tag name="ICONSECONDCOLOR" val="1677721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82.;267.;268.;269.;597.;598.;599.;590.;591.;592.;536.;537.;538."/>
  <p:tag name="ICONSECONDCOLOR" val="1677721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14.;542.;543.;544."/>
  <p:tag name="ICONSECONDCOLOR" val="1677721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SP;TWFS"/>
  <p:tag name="EASYDATA" val="&lt;style level=2&gt;{Position}&lt;/style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551.;552.;553."/>
  <p:tag name="ICONSECONDCOLOR" val="-2147483648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281.;282.;595.;596.;588.;589.;533.;534.;535."/>
  <p:tag name="ICONSECONDCOLOR" val="-2147483648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10.;11.;569.;570.;571."/>
  <p:tag name="ICONSECONDCOLOR" val="-2147483648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heme/theme1.xml><?xml version="1.0" encoding="utf-8"?>
<a:theme xmlns:a="http://schemas.openxmlformats.org/drawingml/2006/main" name="FORRS Neu">
  <a:themeElements>
    <a:clrScheme name="FORRS neu">
      <a:dk1>
        <a:sysClr val="windowText" lastClr="000000"/>
      </a:dk1>
      <a:lt1>
        <a:srgbClr val="FFFFFF"/>
      </a:lt1>
      <a:dk2>
        <a:srgbClr val="3C3C3C"/>
      </a:dk2>
      <a:lt2>
        <a:srgbClr val="F3F3F3"/>
      </a:lt2>
      <a:accent1>
        <a:srgbClr val="18BC7E"/>
      </a:accent1>
      <a:accent2>
        <a:srgbClr val="035D3C"/>
      </a:accent2>
      <a:accent3>
        <a:srgbClr val="78D2AF"/>
      </a:accent3>
      <a:accent4>
        <a:srgbClr val="6E6E6E"/>
      </a:accent4>
      <a:accent5>
        <a:srgbClr val="B4B4B4"/>
      </a:accent5>
      <a:accent6>
        <a:srgbClr val="FFAA46"/>
      </a:accent6>
      <a:hlink>
        <a:srgbClr val="18BC7E"/>
      </a:hlink>
      <a:folHlink>
        <a:srgbClr val="6E6E6E"/>
      </a:folHlink>
    </a:clrScheme>
    <a:fontScheme name="FORRS 2022">
      <a:majorFont>
        <a:latin typeface="Lato Black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B4B4B4"/>
        </a:solidFill>
        <a:ln w="12700" cap="flat" cmpd="sng" algn="ctr">
          <a:noFill/>
          <a:prstDash val="solid"/>
          <a:miter lim="800000"/>
        </a:ln>
        <a:effectLst/>
      </a:spPr>
      <a:bodyPr lIns="72000" tIns="72000" rIns="72000" bIns="72000" rtlCol="0" anchor="ctr"/>
      <a:lstStyle>
        <a:defPPr algn="ctr">
          <a:spcAft>
            <a:spcPts val="600"/>
          </a:spcAft>
          <a:defRPr dirty="0" smtClean="0">
            <a:solidFill>
              <a:srgbClr val="FFFFFF"/>
            </a:solidFill>
            <a:latin typeface="Lato Black" panose="020F0A02020204030203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6E6E6E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2700">
          <a:noFill/>
        </a:ln>
      </a:spPr>
      <a:bodyPr wrap="square" lIns="0" tIns="0" rIns="0" bIns="0" rtlCol="0">
        <a:spAutoFit/>
      </a:bodyPr>
      <a:lstStyle>
        <a:defPPr algn="l">
          <a:spcAft>
            <a:spcPts val="600"/>
          </a:spcAft>
          <a:defRPr dirty="0" err="1" smtClean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ORRS Neu" id="{6C9797B3-66D5-4510-A7EC-90020EBB4AFD}" vid="{64E7817D-2439-481A-9DE6-9B6BAC2A8DF8}"/>
    </a:ext>
  </a:extLst>
</a:theme>
</file>

<file path=ppt/theme/theme2.xml><?xml version="1.0" encoding="utf-8"?>
<a:theme xmlns:a="http://schemas.openxmlformats.org/drawingml/2006/main" name="Office">
  <a:themeElements>
    <a:clrScheme name="FORRS 2022">
      <a:dk1>
        <a:sysClr val="windowText" lastClr="000000"/>
      </a:dk1>
      <a:lt1>
        <a:srgbClr val="FFFFFF"/>
      </a:lt1>
      <a:dk2>
        <a:srgbClr val="4D4D4D"/>
      </a:dk2>
      <a:lt2>
        <a:srgbClr val="E6E6E6"/>
      </a:lt2>
      <a:accent1>
        <a:srgbClr val="E6E6E6"/>
      </a:accent1>
      <a:accent2>
        <a:srgbClr val="18BC7E"/>
      </a:accent2>
      <a:accent3>
        <a:srgbClr val="C6F4DF"/>
      </a:accent3>
      <a:accent4>
        <a:srgbClr val="808080"/>
      </a:accent4>
      <a:accent5>
        <a:srgbClr val="CCCCCC"/>
      </a:accent5>
      <a:accent6>
        <a:srgbClr val="FF8C00"/>
      </a:accent6>
      <a:hlink>
        <a:srgbClr val="18BC7E"/>
      </a:hlink>
      <a:folHlink>
        <a:srgbClr val="808080"/>
      </a:folHlink>
    </a:clrScheme>
    <a:fontScheme name="FORRS 2022">
      <a:majorFont>
        <a:latin typeface="Lato Black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FORRS 2022">
      <a:dk1>
        <a:sysClr val="windowText" lastClr="000000"/>
      </a:dk1>
      <a:lt1>
        <a:srgbClr val="FFFFFF"/>
      </a:lt1>
      <a:dk2>
        <a:srgbClr val="4D4D4D"/>
      </a:dk2>
      <a:lt2>
        <a:srgbClr val="E6E6E6"/>
      </a:lt2>
      <a:accent1>
        <a:srgbClr val="E6E6E6"/>
      </a:accent1>
      <a:accent2>
        <a:srgbClr val="18BC7E"/>
      </a:accent2>
      <a:accent3>
        <a:srgbClr val="C6F4DF"/>
      </a:accent3>
      <a:accent4>
        <a:srgbClr val="808080"/>
      </a:accent4>
      <a:accent5>
        <a:srgbClr val="CCCCCC"/>
      </a:accent5>
      <a:accent6>
        <a:srgbClr val="FF8C00"/>
      </a:accent6>
      <a:hlink>
        <a:srgbClr val="18BC7E"/>
      </a:hlink>
      <a:folHlink>
        <a:srgbClr val="808080"/>
      </a:folHlink>
    </a:clrScheme>
    <a:fontScheme name="FORRS 2022">
      <a:majorFont>
        <a:latin typeface="Lato Black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0F6D52D437747408ACB19ACE859A403" ma:contentTypeVersion="19" ma:contentTypeDescription="Ein neues Dokument erstellen." ma:contentTypeScope="" ma:versionID="d200cad0d82a933e44f343f6444786a2">
  <xsd:schema xmlns:xsd="http://www.w3.org/2001/XMLSchema" xmlns:xs="http://www.w3.org/2001/XMLSchema" xmlns:p="http://schemas.microsoft.com/office/2006/metadata/properties" xmlns:ns2="1a0adc96-a459-445a-938b-61228cd8e23c" xmlns:ns3="4a7c4d75-7803-4426-8212-f7270d90ab45" targetNamespace="http://schemas.microsoft.com/office/2006/metadata/properties" ma:root="true" ma:fieldsID="a22a5a450225031724308eddbeb30c3d" ns2:_="" ns3:_="">
    <xsd:import namespace="1a0adc96-a459-445a-938b-61228cd8e23c"/>
    <xsd:import namespace="4a7c4d75-7803-4426-8212-f7270d90ab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0adc96-a459-445a-938b-61228cd8e2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Bildmarkierungen" ma:readOnly="false" ma:fieldId="{5cf76f15-5ced-4ddc-b409-7134ff3c332f}" ma:taxonomyMulti="true" ma:sspId="161db157-cafa-4975-9855-683579b839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7c4d75-7803-4426-8212-f7270d90ab4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84142cd-f4cb-4fdb-8327-5a0ce6b25ae3}" ma:internalName="TaxCatchAll" ma:showField="CatchAllData" ma:web="4a7c4d75-7803-4426-8212-f7270d90ab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a0adc96-a459-445a-938b-61228cd8e23c">
      <Terms xmlns="http://schemas.microsoft.com/office/infopath/2007/PartnerControls"/>
    </lcf76f155ced4ddcb4097134ff3c332f>
    <TaxCatchAll xmlns="4a7c4d75-7803-4426-8212-f7270d90ab45" xsi:nil="true"/>
  </documentManagement>
</p:properties>
</file>

<file path=customXml/itemProps1.xml><?xml version="1.0" encoding="utf-8"?>
<ds:datastoreItem xmlns:ds="http://schemas.openxmlformats.org/officeDocument/2006/customXml" ds:itemID="{60280247-D074-4CAC-A85B-8C84BAF64E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085FB4B-52C1-4BC3-B3F9-637AA29175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0adc96-a459-445a-938b-61228cd8e23c"/>
    <ds:schemaRef ds:uri="4a7c4d75-7803-4426-8212-f7270d90ab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0FC6FBC-9D99-405B-A2BE-47F6737D0FA0}">
  <ds:schemaRefs>
    <ds:schemaRef ds:uri="http://schemas.microsoft.com/office/2006/metadata/properties"/>
    <ds:schemaRef ds:uri="http://schemas.microsoft.com/office/infopath/2007/PartnerControls"/>
    <ds:schemaRef ds:uri="bf34f130-3350-4dc9-9211-fe5c2bbda7e9"/>
    <ds:schemaRef ds:uri="aab8c450-56f6-4f58-9b9f-73d8f1c1a674"/>
    <ds:schemaRef ds:uri="1a0adc96-a459-445a-938b-61228cd8e23c"/>
    <ds:schemaRef ds:uri="4a7c4d75-7803-4426-8212-f7270d90ab4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FORRS Neu</Template>
  <TotalTime>32</TotalTime>
  <Words>1613</Words>
  <Application>Microsoft Macintosh PowerPoint</Application>
  <PresentationFormat>Widescreen</PresentationFormat>
  <Paragraphs>350</Paragraphs>
  <Slides>30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Cambria Math</vt:lpstr>
      <vt:lpstr>Lato Black</vt:lpstr>
      <vt:lpstr>Lato Light</vt:lpstr>
      <vt:lpstr>Symbol</vt:lpstr>
      <vt:lpstr>Wingdings</vt:lpstr>
      <vt:lpstr>FORRS Neu</vt:lpstr>
      <vt:lpstr>StaDS@Work</vt:lpstr>
      <vt:lpstr>About Me</vt:lpstr>
      <vt:lpstr>Agenda</vt:lpstr>
      <vt:lpstr>What we do?</vt:lpstr>
      <vt:lpstr>PowerPoint Presentation</vt:lpstr>
      <vt:lpstr>Our Clients</vt:lpstr>
      <vt:lpstr>Our International Reach</vt:lpstr>
      <vt:lpstr>What We Do </vt:lpstr>
      <vt:lpstr>Our Focus in Energy Markets &amp; Industrials</vt:lpstr>
      <vt:lpstr>Our Focus in Financial Markets &amp; Institutions</vt:lpstr>
      <vt:lpstr>FORRS – Our Team </vt:lpstr>
      <vt:lpstr>Why FORRS? </vt:lpstr>
      <vt:lpstr>FORRS – One-Stop-Shop for Companies in Energy/Commodities Trading and Financial Markets </vt:lpstr>
      <vt:lpstr>Energy storage as a trading asset</vt:lpstr>
      <vt:lpstr>The rapidly changing landscape of energy markets has driven increased integration of flexible assets</vt:lpstr>
      <vt:lpstr>BESS asset profitability comes from optimised participation across energy spot and ancillary services markets</vt:lpstr>
      <vt:lpstr>Systematic trading requires a forecast-driven dispatch architecture</vt:lpstr>
      <vt:lpstr>Price forecasting for market participation</vt:lpstr>
      <vt:lpstr>Day ahead price formation is derived from the merit order</vt:lpstr>
      <vt:lpstr>Day-ahead prices exhibit predictable periodic and structural patterns</vt:lpstr>
      <vt:lpstr>Electricity price dynamics are driven by supply, demand and structural market factors</vt:lpstr>
      <vt:lpstr>Non-stationarity in spot markets demands recency over historical depth</vt:lpstr>
      <vt:lpstr>SARIMAX, XGBoost and DNN as candidate models for DAA price forecasting</vt:lpstr>
      <vt:lpstr>XGBoost achieves the lowest forecast error across all feature configurations</vt:lpstr>
      <vt:lpstr>Translating forecast quality into revenue</vt:lpstr>
      <vt:lpstr>A revenue-based metric is needed to evaluate forecast quality for BESS dispatch</vt:lpstr>
      <vt:lpstr>Higher forecasting efficiency ratios do not always correspond to lower MAE </vt:lpstr>
      <vt:lpstr>Cross-market arbitrage introduces forecast coordination challenges that MAE alone cannot capture</vt:lpstr>
      <vt:lpstr>Join our Team!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Jasper Aeschlimann</dc:creator>
  <cp:lastModifiedBy>Eugen Gorich</cp:lastModifiedBy>
  <cp:revision>26</cp:revision>
  <dcterms:created xsi:type="dcterms:W3CDTF">2023-06-22T09:07:47Z</dcterms:created>
  <dcterms:modified xsi:type="dcterms:W3CDTF">2026-05-20T16:02:00Z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0x01010010F6D52D437747408ACB19ACE859A403</vt:lpwstr>
  </property>
</Properties>
</file>