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autoCompressPictures="0" bookmarkIdSeed="2">
  <p:sldMasterIdLst>
    <p:sldMasterId id="2147483672" r:id="rId4"/>
  </p:sldMasterIdLst>
  <p:notesMasterIdLst>
    <p:notesMasterId r:id="rId29"/>
  </p:notesMasterIdLst>
  <p:handoutMasterIdLst>
    <p:handoutMasterId r:id="rId30"/>
  </p:handoutMasterIdLst>
  <p:sldIdLst>
    <p:sldId id="1464" r:id="rId5"/>
    <p:sldId id="1463" r:id="rId6"/>
    <p:sldId id="1465" r:id="rId7"/>
    <p:sldId id="1278" r:id="rId8"/>
    <p:sldId id="314" r:id="rId9"/>
    <p:sldId id="1409" r:id="rId10"/>
    <p:sldId id="1162" r:id="rId11"/>
    <p:sldId id="285" r:id="rId12"/>
    <p:sldId id="341" r:id="rId13"/>
    <p:sldId id="1455" r:id="rId14"/>
    <p:sldId id="913" r:id="rId15"/>
    <p:sldId id="1447" r:id="rId16"/>
    <p:sldId id="1448" r:id="rId17"/>
    <p:sldId id="1449" r:id="rId18"/>
    <p:sldId id="1451" r:id="rId19"/>
    <p:sldId id="1453" r:id="rId20"/>
    <p:sldId id="1450" r:id="rId21"/>
    <p:sldId id="1452" r:id="rId22"/>
    <p:sldId id="1445" r:id="rId23"/>
    <p:sldId id="999" r:id="rId24"/>
    <p:sldId id="1000" r:id="rId25"/>
    <p:sldId id="1466" r:id="rId26"/>
    <p:sldId id="1457" r:id="rId27"/>
    <p:sldId id="1467" r:id="rId28"/>
  </p:sldIdLst>
  <p:sldSz cx="10691813" cy="7199313"/>
  <p:notesSz cx="6797675" cy="9929813"/>
  <p:embeddedFontLst>
    <p:embeddedFont>
      <p:font typeface="Cambria Math" panose="02040503050406030204" pitchFamily="18" charset="0"/>
      <p:regular r:id="rId31"/>
    </p:embeddedFont>
  </p:embeddedFontLst>
  <p:defaultTextStyle>
    <a:defPPr>
      <a:defRPr lang="de-DE"/>
    </a:defPPr>
    <a:lvl1pPr marL="0" algn="l" defTabSz="975668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1pPr>
    <a:lvl2pPr marL="487834" algn="l" defTabSz="975668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2pPr>
    <a:lvl3pPr marL="975668" algn="l" defTabSz="975668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3pPr>
    <a:lvl4pPr marL="1463502" algn="l" defTabSz="975668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4pPr>
    <a:lvl5pPr marL="1951336" algn="l" defTabSz="975668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5pPr>
    <a:lvl6pPr marL="2439170" algn="l" defTabSz="975668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6pPr>
    <a:lvl7pPr marL="2927004" algn="l" defTabSz="975668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7pPr>
    <a:lvl8pPr marL="3414837" algn="l" defTabSz="975668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8pPr>
    <a:lvl9pPr marL="3902671" algn="l" defTabSz="975668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33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33" name="Autor" initials="A" lastIdx="0" clrIdx="13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2A2A"/>
    <a:srgbClr val="010101"/>
    <a:srgbClr val="FEAE02"/>
    <a:srgbClr val="7FCCB2"/>
    <a:srgbClr val="317D87"/>
    <a:srgbClr val="BFBFBF"/>
    <a:srgbClr val="9D004F"/>
    <a:srgbClr val="151515"/>
    <a:srgbClr val="F4EE00"/>
    <a:srgbClr val="8995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D28B62-5E05-48D1-A31B-915FA8CC3AD6}" v="1741" dt="2024-11-06T08:54:41.618"/>
    <p1510:client id="{DDD3EA9D-CBAB-49F8-A35E-D73D8AAFAFAE}" v="4438" dt="2024-11-05T15:21:25.9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7" autoAdjust="0"/>
    <p:restoredTop sz="58076" autoAdjust="0"/>
  </p:normalViewPr>
  <p:slideViewPr>
    <p:cSldViewPr snapToGrid="0">
      <p:cViewPr varScale="1">
        <p:scale>
          <a:sx n="83" d="100"/>
          <a:sy n="83" d="100"/>
        </p:scale>
        <p:origin x="324" y="84"/>
      </p:cViewPr>
      <p:guideLst>
        <p:guide orient="horz" pos="2268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76A04FE7-B0A3-44C9-A638-A455F0819D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53F62BD-2B1B-4FFC-BABF-34AAC456F0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66E36-2766-4FBF-9660-E3FE236B99C0}" type="datetimeFigureOut">
              <a:rPr lang="de-DE" smtClean="0"/>
              <a:t>06.11.2024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7F39813-5F4B-4244-BB11-4DDA1CAF37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0B6D5B2-A897-43AF-B946-AC7C2213672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A63EA-B48E-4625-8FBF-91BA2AB931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2423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16DA5-A99F-4543-884F-48E1CB01B74A}" type="datetimeFigureOut">
              <a:rPr lang="de-DE" smtClean="0"/>
              <a:t>06.11.2024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1241425"/>
            <a:ext cx="4975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7C421-23FD-4C26-BC9C-E7E934F07F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3228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75668" rtl="0" eaLnBrk="1" latinLnBrk="0" hangingPunct="1">
      <a:defRPr sz="1281" kern="1200">
        <a:solidFill>
          <a:schemeClr val="tx1"/>
        </a:solidFill>
        <a:latin typeface="+mn-lt"/>
        <a:ea typeface="+mn-ea"/>
        <a:cs typeface="+mn-cs"/>
      </a:defRPr>
    </a:lvl1pPr>
    <a:lvl2pPr marL="487834" algn="l" defTabSz="975668" rtl="0" eaLnBrk="1" latinLnBrk="0" hangingPunct="1">
      <a:defRPr sz="1281" kern="1200">
        <a:solidFill>
          <a:schemeClr val="tx1"/>
        </a:solidFill>
        <a:latin typeface="+mn-lt"/>
        <a:ea typeface="+mn-ea"/>
        <a:cs typeface="+mn-cs"/>
      </a:defRPr>
    </a:lvl2pPr>
    <a:lvl3pPr marL="975668" algn="l" defTabSz="975668" rtl="0" eaLnBrk="1" latinLnBrk="0" hangingPunct="1">
      <a:defRPr sz="1281" kern="1200">
        <a:solidFill>
          <a:schemeClr val="tx1"/>
        </a:solidFill>
        <a:latin typeface="+mn-lt"/>
        <a:ea typeface="+mn-ea"/>
        <a:cs typeface="+mn-cs"/>
      </a:defRPr>
    </a:lvl3pPr>
    <a:lvl4pPr marL="1463502" algn="l" defTabSz="975668" rtl="0" eaLnBrk="1" latinLnBrk="0" hangingPunct="1">
      <a:defRPr sz="1281" kern="1200">
        <a:solidFill>
          <a:schemeClr val="tx1"/>
        </a:solidFill>
        <a:latin typeface="+mn-lt"/>
        <a:ea typeface="+mn-ea"/>
        <a:cs typeface="+mn-cs"/>
      </a:defRPr>
    </a:lvl4pPr>
    <a:lvl5pPr marL="1951336" algn="l" defTabSz="975668" rtl="0" eaLnBrk="1" latinLnBrk="0" hangingPunct="1">
      <a:defRPr sz="1281" kern="1200">
        <a:solidFill>
          <a:schemeClr val="tx1"/>
        </a:solidFill>
        <a:latin typeface="+mn-lt"/>
        <a:ea typeface="+mn-ea"/>
        <a:cs typeface="+mn-cs"/>
      </a:defRPr>
    </a:lvl5pPr>
    <a:lvl6pPr marL="2439170" algn="l" defTabSz="975668" rtl="0" eaLnBrk="1" latinLnBrk="0" hangingPunct="1">
      <a:defRPr sz="1281" kern="1200">
        <a:solidFill>
          <a:schemeClr val="tx1"/>
        </a:solidFill>
        <a:latin typeface="+mn-lt"/>
        <a:ea typeface="+mn-ea"/>
        <a:cs typeface="+mn-cs"/>
      </a:defRPr>
    </a:lvl6pPr>
    <a:lvl7pPr marL="2927004" algn="l" defTabSz="975668" rtl="0" eaLnBrk="1" latinLnBrk="0" hangingPunct="1">
      <a:defRPr sz="1281" kern="1200">
        <a:solidFill>
          <a:schemeClr val="tx1"/>
        </a:solidFill>
        <a:latin typeface="+mn-lt"/>
        <a:ea typeface="+mn-ea"/>
        <a:cs typeface="+mn-cs"/>
      </a:defRPr>
    </a:lvl7pPr>
    <a:lvl8pPr marL="3414837" algn="l" defTabSz="975668" rtl="0" eaLnBrk="1" latinLnBrk="0" hangingPunct="1">
      <a:defRPr sz="1281" kern="1200">
        <a:solidFill>
          <a:schemeClr val="tx1"/>
        </a:solidFill>
        <a:latin typeface="+mn-lt"/>
        <a:ea typeface="+mn-ea"/>
        <a:cs typeface="+mn-cs"/>
      </a:defRPr>
    </a:lvl8pPr>
    <a:lvl9pPr marL="3902671" algn="l" defTabSz="975668" rtl="0" eaLnBrk="1" latinLnBrk="0" hangingPunct="1">
      <a:defRPr sz="128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C421-23FD-4C26-BC9C-E7E934F07F0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8712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[KS 2014 @ Uni WÜ]</a:t>
            </a:r>
          </a:p>
          <a:p>
            <a:pPr marL="285750" indent="-285750">
              <a:buFontTx/>
              <a:buChar char="-"/>
            </a:pPr>
            <a:r>
              <a:rPr lang="de-DE" dirty="0"/>
              <a:t>About 10 </a:t>
            </a:r>
            <a:r>
              <a:rPr lang="de-DE" dirty="0" err="1"/>
              <a:t>years</a:t>
            </a:r>
            <a:r>
              <a:rPr lang="de-DE" dirty="0"/>
              <a:t> </a:t>
            </a:r>
            <a:r>
              <a:rPr lang="de-DE" dirty="0" err="1"/>
              <a:t>ago</a:t>
            </a:r>
            <a:r>
              <a:rPr lang="de-DE" dirty="0"/>
              <a:t> I was in </a:t>
            </a:r>
            <a:r>
              <a:rPr lang="de-DE" dirty="0" err="1"/>
              <a:t>pretty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situation</a:t>
            </a:r>
            <a:r>
              <a:rPr lang="de-DE" dirty="0"/>
              <a:t>. As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moment</a:t>
            </a:r>
            <a:r>
              <a:rPr lang="de-DE" dirty="0"/>
              <a:t>.</a:t>
            </a:r>
          </a:p>
          <a:p>
            <a:pPr marL="285750" indent="-285750">
              <a:buFontTx/>
              <a:buChar char="-"/>
            </a:pPr>
            <a:r>
              <a:rPr lang="de-DE" dirty="0"/>
              <a:t>Was </a:t>
            </a:r>
            <a:r>
              <a:rPr lang="de-DE" dirty="0" err="1"/>
              <a:t>sitting</a:t>
            </a:r>
            <a:r>
              <a:rPr lang="de-DE" dirty="0"/>
              <a:t> in a </a:t>
            </a:r>
            <a:r>
              <a:rPr lang="de-DE" dirty="0" err="1"/>
              <a:t>lecture</a:t>
            </a:r>
            <a:r>
              <a:rPr lang="de-DE" dirty="0"/>
              <a:t> hall, </a:t>
            </a:r>
            <a:r>
              <a:rPr lang="de-DE" dirty="0" err="1"/>
              <a:t>listening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presented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do in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life</a:t>
            </a:r>
            <a:r>
              <a:rPr lang="de-DE" dirty="0"/>
              <a:t>. Pretty </a:t>
            </a:r>
            <a:r>
              <a:rPr lang="de-DE" dirty="0" err="1"/>
              <a:t>much</a:t>
            </a:r>
            <a:r>
              <a:rPr lang="de-DE" dirty="0"/>
              <a:t> like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evening</a:t>
            </a:r>
            <a:r>
              <a:rPr lang="de-DE" dirty="0"/>
              <a:t>, and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happened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months</a:t>
            </a:r>
            <a:r>
              <a:rPr lang="de-DE" dirty="0"/>
              <a:t> and </a:t>
            </a:r>
            <a:r>
              <a:rPr lang="de-DE" dirty="0" err="1"/>
              <a:t>years</a:t>
            </a:r>
            <a:r>
              <a:rPr lang="de-DE" dirty="0"/>
              <a:t> after, </a:t>
            </a:r>
            <a:r>
              <a:rPr lang="de-DE" dirty="0" err="1"/>
              <a:t>heavily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course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</a:t>
            </a:r>
            <a:r>
              <a:rPr lang="de-DE" dirty="0" err="1"/>
              <a:t>life</a:t>
            </a:r>
            <a:r>
              <a:rPr lang="de-DE" dirty="0"/>
              <a:t> and still </a:t>
            </a:r>
            <a:r>
              <a:rPr lang="de-DE" dirty="0" err="1"/>
              <a:t>impacts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</a:t>
            </a:r>
            <a:r>
              <a:rPr lang="de-DE" dirty="0" err="1"/>
              <a:t>life</a:t>
            </a:r>
            <a:r>
              <a:rPr lang="de-DE" dirty="0"/>
              <a:t> </a:t>
            </a:r>
            <a:r>
              <a:rPr lang="de-DE" dirty="0" err="1"/>
              <a:t>today</a:t>
            </a:r>
            <a:r>
              <a:rPr lang="de-DE" dirty="0"/>
              <a:t>.</a:t>
            </a:r>
          </a:p>
          <a:p>
            <a:pPr marL="285750" indent="-285750">
              <a:buFontTx/>
              <a:buChar char="-"/>
            </a:pPr>
            <a:endParaRPr lang="de-DE" dirty="0"/>
          </a:p>
          <a:p>
            <a:pPr marL="0" indent="0">
              <a:buFontTx/>
              <a:buNone/>
            </a:pPr>
            <a:r>
              <a:rPr lang="de-DE" dirty="0" err="1"/>
              <a:t>Before</a:t>
            </a:r>
            <a:r>
              <a:rPr lang="de-DE" dirty="0"/>
              <a:t> </a:t>
            </a:r>
            <a:r>
              <a:rPr lang="de-DE" dirty="0" err="1"/>
              <a:t>getting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deeper</a:t>
            </a:r>
            <a:r>
              <a:rPr lang="de-DE" dirty="0"/>
              <a:t>, </a:t>
            </a:r>
            <a:r>
              <a:rPr lang="de-DE" dirty="0" err="1"/>
              <a:t>may</a:t>
            </a:r>
            <a:r>
              <a:rPr lang="de-DE" dirty="0"/>
              <a:t> I </a:t>
            </a:r>
            <a:r>
              <a:rPr lang="de-DE" dirty="0" err="1"/>
              <a:t>ask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:</a:t>
            </a:r>
          </a:p>
          <a:p>
            <a:pPr marL="285750" indent="-285750">
              <a:buFontTx/>
              <a:buChar char="-"/>
            </a:pPr>
            <a:endParaRPr lang="de-DE" dirty="0"/>
          </a:p>
          <a:p>
            <a:pPr marL="0" indent="0">
              <a:buFontTx/>
              <a:buNone/>
            </a:pPr>
            <a:r>
              <a:rPr lang="de-DE" dirty="0"/>
              <a:t>[Question:]</a:t>
            </a:r>
          </a:p>
          <a:p>
            <a:pPr marL="285750" marR="0" lvl="0" indent="-285750" algn="l" defTabSz="975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dirty="0"/>
              <a:t>Who </a:t>
            </a:r>
            <a:r>
              <a:rPr lang="de-DE" dirty="0" err="1"/>
              <a:t>loves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study</a:t>
            </a:r>
            <a:r>
              <a:rPr lang="de-DE" dirty="0"/>
              <a:t> and/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right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life</a:t>
            </a:r>
            <a:r>
              <a:rPr lang="de-DE" dirty="0"/>
              <a:t>?</a:t>
            </a:r>
            <a:br>
              <a:rPr lang="de-DE" dirty="0"/>
            </a:br>
            <a:r>
              <a:rPr lang="de-DE" dirty="0"/>
              <a:t>=&gt; </a:t>
            </a:r>
            <a:r>
              <a:rPr lang="de-DE" dirty="0" err="1"/>
              <a:t>Why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love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?</a:t>
            </a:r>
          </a:p>
          <a:p>
            <a:pPr marL="285750" indent="-285750">
              <a:buFontTx/>
              <a:buChar char="-"/>
            </a:pPr>
            <a:r>
              <a:rPr lang="de-DE" dirty="0"/>
              <a:t>Who </a:t>
            </a:r>
            <a:r>
              <a:rPr lang="de-DE" dirty="0" err="1"/>
              <a:t>knows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after </a:t>
            </a:r>
            <a:r>
              <a:rPr lang="de-DE" dirty="0" err="1"/>
              <a:t>studying</a:t>
            </a:r>
            <a:r>
              <a:rPr lang="de-DE" dirty="0"/>
              <a:t>?</a:t>
            </a:r>
            <a:br>
              <a:rPr lang="de-DE" dirty="0"/>
            </a:br>
            <a:r>
              <a:rPr lang="de-DE" dirty="0"/>
              <a:t>=&gt;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, </a:t>
            </a:r>
            <a:r>
              <a:rPr lang="de-DE" dirty="0" err="1"/>
              <a:t>exactly</a:t>
            </a:r>
            <a:r>
              <a:rPr lang="de-DE" dirty="0"/>
              <a:t>?</a:t>
            </a:r>
          </a:p>
          <a:p>
            <a:pPr marL="285750" indent="-285750">
              <a:buFontTx/>
              <a:buChar char="-"/>
            </a:pPr>
            <a:r>
              <a:rPr lang="de-DE" dirty="0"/>
              <a:t>Who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BSc</a:t>
            </a:r>
            <a:r>
              <a:rPr lang="de-DE" dirty="0"/>
              <a:t>/</a:t>
            </a:r>
            <a:r>
              <a:rPr lang="de-DE" dirty="0" err="1"/>
              <a:t>MSc</a:t>
            </a:r>
            <a:r>
              <a:rPr lang="de-DE" dirty="0"/>
              <a:t>?</a:t>
            </a:r>
            <a:br>
              <a:rPr lang="de-DE" dirty="0"/>
            </a:br>
            <a:r>
              <a:rPr lang="de-DE" dirty="0"/>
              <a:t>=&gt; </a:t>
            </a:r>
            <a:r>
              <a:rPr lang="de-DE" dirty="0" err="1"/>
              <a:t>You</a:t>
            </a:r>
            <a:r>
              <a:rPr lang="de-DE" dirty="0"/>
              <a:t> still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time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studies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explore</a:t>
            </a:r>
            <a:r>
              <a:rPr lang="de-DE" dirty="0"/>
              <a:t>. Use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wisely</a:t>
            </a:r>
            <a:r>
              <a:rPr lang="de-DE" dirty="0"/>
              <a:t>.</a:t>
            </a:r>
          </a:p>
          <a:p>
            <a:pPr marL="0" indent="0">
              <a:buFontTx/>
              <a:buNone/>
            </a:pPr>
            <a:endParaRPr lang="de-DE" dirty="0"/>
          </a:p>
          <a:p>
            <a:pPr marL="0" indent="0">
              <a:buFontTx/>
              <a:buNone/>
            </a:pPr>
            <a:r>
              <a:rPr lang="de-DE" dirty="0"/>
              <a:t>I was lucky </a:t>
            </a:r>
            <a:r>
              <a:rPr lang="de-DE" dirty="0" err="1"/>
              <a:t>that</a:t>
            </a:r>
            <a:r>
              <a:rPr lang="de-DE" dirty="0"/>
              <a:t> I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I </a:t>
            </a:r>
            <a:r>
              <a:rPr lang="de-DE" dirty="0" err="1"/>
              <a:t>love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early</a:t>
            </a:r>
            <a:r>
              <a:rPr lang="de-DE" dirty="0"/>
              <a:t> in </a:t>
            </a:r>
            <a:r>
              <a:rPr lang="de-DE" dirty="0" err="1"/>
              <a:t>life</a:t>
            </a:r>
            <a:r>
              <a:rPr lang="de-DE" dirty="0"/>
              <a:t>.</a:t>
            </a:r>
          </a:p>
          <a:p>
            <a:pPr marL="0" indent="0">
              <a:buFontTx/>
              <a:buNone/>
            </a:pPr>
            <a:endParaRPr lang="de-DE" dirty="0"/>
          </a:p>
          <a:p>
            <a:pPr marL="0" indent="0">
              <a:buFontTx/>
              <a:buNone/>
            </a:pPr>
            <a:r>
              <a:rPr lang="de-DE" dirty="0"/>
              <a:t>[Maths, but so </a:t>
            </a:r>
            <a:r>
              <a:rPr lang="de-DE" dirty="0" err="1"/>
              <a:t>what</a:t>
            </a:r>
            <a:r>
              <a:rPr lang="de-DE" dirty="0"/>
              <a:t>?]</a:t>
            </a:r>
          </a:p>
          <a:p>
            <a:pPr marL="285750" indent="-285750">
              <a:buFontTx/>
              <a:buChar char="-"/>
            </a:pPr>
            <a:r>
              <a:rPr lang="de-DE" dirty="0"/>
              <a:t>I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enjoyed</a:t>
            </a:r>
            <a:r>
              <a:rPr lang="de-DE" dirty="0"/>
              <a:t> Maths and Coding, and </a:t>
            </a:r>
            <a:r>
              <a:rPr lang="de-DE" dirty="0" err="1"/>
              <a:t>quite</a:t>
            </a:r>
            <a:r>
              <a:rPr lang="de-DE" dirty="0"/>
              <a:t> </a:t>
            </a:r>
            <a:r>
              <a:rPr lang="de-DE" dirty="0" err="1"/>
              <a:t>naively</a:t>
            </a:r>
            <a:r>
              <a:rPr lang="de-DE" dirty="0"/>
              <a:t> </a:t>
            </a:r>
            <a:r>
              <a:rPr lang="de-DE" dirty="0" err="1"/>
              <a:t>started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study</a:t>
            </a:r>
            <a:r>
              <a:rPr lang="de-DE" dirty="0"/>
              <a:t> it.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Knowing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everyone</a:t>
            </a:r>
            <a:r>
              <a:rPr lang="de-DE" dirty="0"/>
              <a:t>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„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great</a:t>
            </a:r>
            <a:r>
              <a:rPr lang="de-DE" dirty="0"/>
              <a:t> </a:t>
            </a:r>
            <a:r>
              <a:rPr lang="de-DE" dirty="0" err="1"/>
              <a:t>career</a:t>
            </a:r>
            <a:r>
              <a:rPr lang="de-DE" dirty="0"/>
              <a:t> </a:t>
            </a:r>
            <a:r>
              <a:rPr lang="de-DE" dirty="0" err="1"/>
              <a:t>chances</a:t>
            </a:r>
            <a:r>
              <a:rPr lang="de-DE" dirty="0"/>
              <a:t>“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job</a:t>
            </a:r>
            <a:r>
              <a:rPr lang="de-DE" dirty="0"/>
              <a:t> </a:t>
            </a:r>
            <a:r>
              <a:rPr lang="de-DE" dirty="0" err="1"/>
              <a:t>market</a:t>
            </a:r>
            <a:r>
              <a:rPr lang="de-DE" dirty="0"/>
              <a:t>. And </a:t>
            </a:r>
            <a:r>
              <a:rPr lang="de-DE" dirty="0" err="1"/>
              <a:t>that</a:t>
            </a:r>
            <a:r>
              <a:rPr lang="de-DE" dirty="0"/>
              <a:t> „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amount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unemployed</a:t>
            </a:r>
            <a:r>
              <a:rPr lang="de-DE" dirty="0"/>
              <a:t> </a:t>
            </a:r>
            <a:r>
              <a:rPr lang="de-DE" dirty="0" err="1"/>
              <a:t>mathematicians</a:t>
            </a:r>
            <a:r>
              <a:rPr lang="de-DE" dirty="0"/>
              <a:t> </a:t>
            </a:r>
            <a:r>
              <a:rPr lang="de-DE" dirty="0" err="1"/>
              <a:t>worldwide</a:t>
            </a:r>
            <a:r>
              <a:rPr lang="de-DE" dirty="0"/>
              <a:t> </a:t>
            </a:r>
            <a:r>
              <a:rPr lang="de-DE" dirty="0" err="1"/>
              <a:t>fits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school</a:t>
            </a:r>
            <a:r>
              <a:rPr lang="de-DE" dirty="0"/>
              <a:t> </a:t>
            </a:r>
            <a:r>
              <a:rPr lang="de-DE" dirty="0" err="1"/>
              <a:t>bus</a:t>
            </a:r>
            <a:r>
              <a:rPr lang="de-DE" dirty="0"/>
              <a:t>“.</a:t>
            </a:r>
          </a:p>
          <a:p>
            <a:pPr marL="285750" indent="-285750">
              <a:buFontTx/>
              <a:buChar char="-"/>
            </a:pPr>
            <a:r>
              <a:rPr lang="de-DE" dirty="0"/>
              <a:t>But I </a:t>
            </a:r>
            <a:r>
              <a:rPr lang="de-DE" dirty="0" err="1"/>
              <a:t>never</a:t>
            </a:r>
            <a:r>
              <a:rPr lang="de-DE" dirty="0"/>
              <a:t> *</a:t>
            </a:r>
            <a:r>
              <a:rPr lang="de-DE" dirty="0" err="1"/>
              <a:t>really</a:t>
            </a:r>
            <a:r>
              <a:rPr lang="de-DE" dirty="0"/>
              <a:t>* </a:t>
            </a:r>
            <a:r>
              <a:rPr lang="de-DE" dirty="0" err="1"/>
              <a:t>knew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I </a:t>
            </a:r>
            <a:r>
              <a:rPr lang="de-DE" dirty="0" err="1"/>
              <a:t>wanted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do,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even</a:t>
            </a:r>
            <a:r>
              <a:rPr lang="de-DE" dirty="0"/>
              <a:t> </a:t>
            </a:r>
            <a:r>
              <a:rPr lang="de-DE" dirty="0" err="1"/>
              <a:t>why</a:t>
            </a:r>
            <a:r>
              <a:rPr lang="de-DE" dirty="0"/>
              <a:t>.</a:t>
            </a:r>
          </a:p>
          <a:p>
            <a:pPr marL="0" indent="0">
              <a:buFontTx/>
              <a:buNone/>
            </a:pPr>
            <a:endParaRPr lang="de-DE" dirty="0"/>
          </a:p>
          <a:p>
            <a:pPr marL="0" indent="0">
              <a:buFontTx/>
              <a:buNone/>
            </a:pPr>
            <a:r>
              <a:rPr lang="de-DE" dirty="0"/>
              <a:t>[Back </a:t>
            </a:r>
            <a:r>
              <a:rPr lang="de-DE" dirty="0" err="1"/>
              <a:t>to</a:t>
            </a:r>
            <a:r>
              <a:rPr lang="de-DE" dirty="0"/>
              <a:t> 2014 </a:t>
            </a:r>
            <a:r>
              <a:rPr lang="de-DE" dirty="0" err="1"/>
              <a:t>story</a:t>
            </a:r>
            <a:r>
              <a:rPr lang="de-DE" dirty="0"/>
              <a:t>]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Evening</a:t>
            </a:r>
            <a:r>
              <a:rPr lang="de-DE" dirty="0"/>
              <a:t> I </a:t>
            </a:r>
            <a:r>
              <a:rPr lang="de-DE" dirty="0" err="1"/>
              <a:t>referred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chairman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local</a:t>
            </a:r>
            <a:r>
              <a:rPr lang="de-DE" dirty="0"/>
              <a:t> </a:t>
            </a:r>
            <a:r>
              <a:rPr lang="de-DE" dirty="0" err="1"/>
              <a:t>student</a:t>
            </a:r>
            <a:r>
              <a:rPr lang="de-DE" dirty="0"/>
              <a:t> </a:t>
            </a:r>
            <a:r>
              <a:rPr lang="de-DE" dirty="0" err="1"/>
              <a:t>consultancy</a:t>
            </a:r>
            <a:r>
              <a:rPr lang="de-DE" dirty="0"/>
              <a:t> </a:t>
            </a:r>
            <a:r>
              <a:rPr lang="de-DE" dirty="0" err="1"/>
              <a:t>presented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organization</a:t>
            </a:r>
            <a:r>
              <a:rPr lang="de-DE" dirty="0"/>
              <a:t>. And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inspired</a:t>
            </a:r>
            <a:r>
              <a:rPr lang="de-DE" dirty="0"/>
              <a:t> me.</a:t>
            </a:r>
          </a:p>
          <a:p>
            <a:pPr marL="285750" indent="-285750">
              <a:buFontTx/>
              <a:buChar char="-"/>
            </a:pPr>
            <a:r>
              <a:rPr lang="de-DE" dirty="0"/>
              <a:t>I </a:t>
            </a:r>
            <a:r>
              <a:rPr lang="de-DE" dirty="0" err="1"/>
              <a:t>felt</a:t>
            </a:r>
            <a:r>
              <a:rPr lang="de-DE" dirty="0"/>
              <a:t>: These </a:t>
            </a:r>
            <a:r>
              <a:rPr lang="de-DE" dirty="0" err="1"/>
              <a:t>people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 a </a:t>
            </a:r>
            <a:r>
              <a:rPr lang="de-DE" dirty="0" err="1"/>
              <a:t>passion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club</a:t>
            </a:r>
            <a:r>
              <a:rPr lang="de-DE" dirty="0"/>
              <a:t>, and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enjoy</a:t>
            </a:r>
            <a:r>
              <a:rPr lang="de-DE" dirty="0"/>
              <a:t> it. Next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studies</a:t>
            </a:r>
            <a:r>
              <a:rPr lang="de-DE" dirty="0"/>
              <a:t>,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course</a:t>
            </a:r>
            <a:r>
              <a:rPr lang="de-DE" dirty="0"/>
              <a:t>.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days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, I </a:t>
            </a:r>
            <a:r>
              <a:rPr lang="de-DE" dirty="0" err="1"/>
              <a:t>participated</a:t>
            </a:r>
            <a:r>
              <a:rPr lang="de-DE" dirty="0"/>
              <a:t> in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weekly</a:t>
            </a:r>
            <a:r>
              <a:rPr lang="de-DE" dirty="0"/>
              <a:t> </a:t>
            </a:r>
            <a:r>
              <a:rPr lang="de-DE" dirty="0" err="1"/>
              <a:t>club</a:t>
            </a:r>
            <a:r>
              <a:rPr lang="de-DE" dirty="0"/>
              <a:t> </a:t>
            </a:r>
            <a:r>
              <a:rPr lang="de-DE" dirty="0" err="1"/>
              <a:t>meetings</a:t>
            </a:r>
            <a:r>
              <a:rPr lang="de-DE" dirty="0"/>
              <a:t>, </a:t>
            </a:r>
            <a:r>
              <a:rPr lang="de-DE" dirty="0" err="1"/>
              <a:t>became</a:t>
            </a:r>
            <a:r>
              <a:rPr lang="de-DE" dirty="0"/>
              <a:t> a </a:t>
            </a:r>
            <a:r>
              <a:rPr lang="de-DE" dirty="0" err="1"/>
              <a:t>member</a:t>
            </a:r>
            <a:r>
              <a:rPr lang="de-DE" dirty="0"/>
              <a:t>, and </a:t>
            </a:r>
            <a:r>
              <a:rPr lang="de-DE" dirty="0" err="1"/>
              <a:t>started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parcipate</a:t>
            </a:r>
            <a:r>
              <a:rPr lang="de-DE" dirty="0"/>
              <a:t>/</a:t>
            </a:r>
            <a:r>
              <a:rPr lang="de-DE" dirty="0" err="1"/>
              <a:t>lead</a:t>
            </a:r>
            <a:r>
              <a:rPr lang="de-DE" dirty="0"/>
              <a:t> </a:t>
            </a:r>
            <a:r>
              <a:rPr lang="de-DE" dirty="0" err="1"/>
              <a:t>consulting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.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months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: </a:t>
            </a:r>
            <a:r>
              <a:rPr lang="de-DE" dirty="0" err="1"/>
              <a:t>Opportunity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join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executive</a:t>
            </a:r>
            <a:r>
              <a:rPr lang="de-DE" dirty="0"/>
              <a:t> </a:t>
            </a:r>
            <a:r>
              <a:rPr lang="de-DE" dirty="0" err="1"/>
              <a:t>board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German </a:t>
            </a:r>
            <a:r>
              <a:rPr lang="de-DE" dirty="0" err="1"/>
              <a:t>wide</a:t>
            </a:r>
            <a:r>
              <a:rPr lang="de-DE" dirty="0"/>
              <a:t> </a:t>
            </a:r>
            <a:r>
              <a:rPr lang="de-DE" dirty="0" err="1"/>
              <a:t>umbrella</a:t>
            </a:r>
            <a:r>
              <a:rPr lang="de-DE" dirty="0"/>
              <a:t> </a:t>
            </a:r>
            <a:r>
              <a:rPr lang="de-DE" dirty="0" err="1"/>
              <a:t>organisation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student</a:t>
            </a:r>
            <a:r>
              <a:rPr lang="de-DE" dirty="0"/>
              <a:t> </a:t>
            </a:r>
            <a:r>
              <a:rPr lang="de-DE" dirty="0" err="1"/>
              <a:t>consultancies</a:t>
            </a:r>
            <a:r>
              <a:rPr lang="de-DE" dirty="0"/>
              <a:t>. </a:t>
            </a:r>
            <a:r>
              <a:rPr lang="de-DE" dirty="0" err="1"/>
              <a:t>Volunteered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year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BSc</a:t>
            </a:r>
            <a:r>
              <a:rPr lang="de-DE" dirty="0"/>
              <a:t> and </a:t>
            </a:r>
            <a:r>
              <a:rPr lang="de-DE" dirty="0" err="1"/>
              <a:t>MSc</a:t>
            </a:r>
            <a:r>
              <a:rPr lang="de-DE" dirty="0"/>
              <a:t> </a:t>
            </a:r>
            <a:r>
              <a:rPr lang="de-DE" dirty="0" err="1"/>
              <a:t>studies</a:t>
            </a:r>
            <a:r>
              <a:rPr lang="de-DE" dirty="0"/>
              <a:t>.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Didnt</a:t>
            </a:r>
            <a:r>
              <a:rPr lang="de-DE" dirty="0"/>
              <a:t> end </a:t>
            </a:r>
            <a:r>
              <a:rPr lang="de-DE" dirty="0" err="1"/>
              <a:t>up</a:t>
            </a:r>
            <a:r>
              <a:rPr lang="de-DE" dirty="0"/>
              <a:t> in </a:t>
            </a:r>
            <a:r>
              <a:rPr lang="de-DE" dirty="0" err="1"/>
              <a:t>consulting</a:t>
            </a:r>
            <a:r>
              <a:rPr lang="de-DE" dirty="0"/>
              <a:t>, but </a:t>
            </a:r>
            <a:r>
              <a:rPr lang="de-DE" dirty="0" err="1"/>
              <a:t>this</a:t>
            </a:r>
            <a:r>
              <a:rPr lang="de-DE" dirty="0"/>
              <a:t> time </a:t>
            </a:r>
            <a:r>
              <a:rPr lang="de-DE" dirty="0" err="1"/>
              <a:t>strongly</a:t>
            </a:r>
            <a:r>
              <a:rPr lang="de-DE" dirty="0"/>
              <a:t> </a:t>
            </a:r>
            <a:r>
              <a:rPr lang="de-DE" dirty="0" err="1"/>
              <a:t>shaped</a:t>
            </a:r>
            <a:r>
              <a:rPr lang="de-DE" dirty="0"/>
              <a:t> </a:t>
            </a:r>
            <a:r>
              <a:rPr lang="de-DE" dirty="0" err="1"/>
              <a:t>who</a:t>
            </a:r>
            <a:r>
              <a:rPr lang="de-DE" dirty="0"/>
              <a:t> I am </a:t>
            </a:r>
            <a:r>
              <a:rPr lang="de-DE" dirty="0" err="1"/>
              <a:t>today</a:t>
            </a:r>
            <a:r>
              <a:rPr lang="de-DE" dirty="0"/>
              <a:t>.</a:t>
            </a:r>
          </a:p>
          <a:p>
            <a:pPr marL="0" indent="0">
              <a:buFontTx/>
              <a:buNone/>
            </a:pPr>
            <a:endParaRPr lang="de-DE" dirty="0"/>
          </a:p>
          <a:p>
            <a:pPr marL="0" indent="0">
              <a:buFontTx/>
              <a:buNone/>
            </a:pPr>
            <a:r>
              <a:rPr lang="de-DE" dirty="0"/>
              <a:t>FIND WHAT YOU LOVE =&gt; NEXT SLIDE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C421-23FD-4C26-BC9C-E7E934F07F0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375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[Find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love</a:t>
            </a:r>
            <a:r>
              <a:rPr lang="de-DE" dirty="0"/>
              <a:t> – Quote </a:t>
            </a:r>
            <a:r>
              <a:rPr lang="de-DE" dirty="0" err="1"/>
              <a:t>by</a:t>
            </a:r>
            <a:r>
              <a:rPr lang="de-DE" dirty="0"/>
              <a:t> Steve Jobs]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Youve</a:t>
            </a:r>
            <a:r>
              <a:rPr lang="de-DE" dirty="0"/>
              <a:t> </a:t>
            </a:r>
            <a:r>
              <a:rPr lang="de-DE" dirty="0" err="1"/>
              <a:t>got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find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love</a:t>
            </a:r>
            <a:r>
              <a:rPr lang="de-DE" dirty="0"/>
              <a:t>.</a:t>
            </a:r>
          </a:p>
          <a:p>
            <a:pPr marL="285750" indent="-285750">
              <a:buFontTx/>
              <a:buChar char="-"/>
            </a:pPr>
            <a:r>
              <a:rPr lang="de-DE" dirty="0"/>
              <a:t>And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true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lovers</a:t>
            </a:r>
            <a:r>
              <a:rPr lang="de-DE" dirty="0"/>
              <a:t>.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fill</a:t>
            </a:r>
            <a:r>
              <a:rPr lang="de-DE" dirty="0"/>
              <a:t> a large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life</a:t>
            </a:r>
            <a:r>
              <a:rPr lang="de-DE" dirty="0"/>
              <a:t>,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truly</a:t>
            </a:r>
            <a:r>
              <a:rPr lang="de-DE" dirty="0"/>
              <a:t> </a:t>
            </a:r>
            <a:r>
              <a:rPr lang="de-DE" dirty="0" err="1"/>
              <a:t>satisfied</a:t>
            </a:r>
            <a:r>
              <a:rPr lang="de-DE" dirty="0"/>
              <a:t>,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great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.</a:t>
            </a:r>
          </a:p>
          <a:p>
            <a:pPr marL="285750" indent="-285750">
              <a:buFontTx/>
              <a:buChar char="-"/>
            </a:pPr>
            <a:r>
              <a:rPr lang="de-DE" dirty="0"/>
              <a:t>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great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,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love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do.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havent</a:t>
            </a:r>
            <a:r>
              <a:rPr lang="de-DE" dirty="0"/>
              <a:t>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yet</a:t>
            </a:r>
            <a:r>
              <a:rPr lang="de-DE" dirty="0"/>
              <a:t>, </a:t>
            </a:r>
            <a:r>
              <a:rPr lang="de-DE" dirty="0" err="1"/>
              <a:t>keep</a:t>
            </a:r>
            <a:r>
              <a:rPr lang="de-DE" dirty="0"/>
              <a:t> </a:t>
            </a:r>
            <a:r>
              <a:rPr lang="de-DE" dirty="0" err="1"/>
              <a:t>looking</a:t>
            </a:r>
            <a:r>
              <a:rPr lang="de-DE" dirty="0"/>
              <a:t>. And </a:t>
            </a:r>
            <a:r>
              <a:rPr lang="de-DE" dirty="0" err="1"/>
              <a:t>dont</a:t>
            </a:r>
            <a:r>
              <a:rPr lang="de-DE" dirty="0"/>
              <a:t> </a:t>
            </a:r>
            <a:r>
              <a:rPr lang="de-DE" dirty="0" err="1"/>
              <a:t>settle</a:t>
            </a:r>
            <a:r>
              <a:rPr lang="de-DE" dirty="0"/>
              <a:t>.</a:t>
            </a:r>
          </a:p>
          <a:p>
            <a:pPr marL="285750" indent="-285750">
              <a:buFontTx/>
              <a:buChar char="-"/>
            </a:pPr>
            <a:r>
              <a:rPr lang="de-DE" dirty="0"/>
              <a:t>As </a:t>
            </a:r>
            <a:r>
              <a:rPr lang="de-DE" dirty="0" err="1"/>
              <a:t>with</a:t>
            </a:r>
            <a:r>
              <a:rPr lang="de-DE" dirty="0"/>
              <a:t> all </a:t>
            </a:r>
            <a:r>
              <a:rPr lang="de-DE" dirty="0" err="1"/>
              <a:t>matters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heart</a:t>
            </a:r>
            <a:r>
              <a:rPr lang="de-DE" dirty="0"/>
              <a:t>, </a:t>
            </a:r>
            <a:r>
              <a:rPr lang="de-DE" dirty="0" err="1"/>
              <a:t>youll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find it.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today</a:t>
            </a:r>
            <a:r>
              <a:rPr lang="de-DE" dirty="0"/>
              <a:t> was </a:t>
            </a:r>
            <a:r>
              <a:rPr lang="de-DE" dirty="0" err="1"/>
              <a:t>the</a:t>
            </a:r>
            <a:r>
              <a:rPr lang="de-DE" dirty="0"/>
              <a:t> last </a:t>
            </a:r>
            <a:r>
              <a:rPr lang="de-DE" dirty="0" err="1"/>
              <a:t>day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</a:t>
            </a:r>
            <a:r>
              <a:rPr lang="de-DE" dirty="0" err="1"/>
              <a:t>life</a:t>
            </a:r>
            <a:r>
              <a:rPr lang="de-DE" dirty="0"/>
              <a:t>, </a:t>
            </a:r>
            <a:r>
              <a:rPr lang="de-DE" dirty="0" err="1"/>
              <a:t>would</a:t>
            </a:r>
            <a:r>
              <a:rPr lang="de-DE" dirty="0"/>
              <a:t> I do, </a:t>
            </a:r>
            <a:r>
              <a:rPr lang="de-DE" dirty="0" err="1"/>
              <a:t>what</a:t>
            </a:r>
            <a:r>
              <a:rPr lang="de-DE" dirty="0"/>
              <a:t> I am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today</a:t>
            </a:r>
            <a:r>
              <a:rPr lang="de-DE" dirty="0"/>
              <a:t>?</a:t>
            </a:r>
            <a:br>
              <a:rPr lang="de-DE" dirty="0"/>
            </a:br>
            <a:r>
              <a:rPr lang="de-DE" dirty="0" err="1"/>
              <a:t>Whenever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answer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days</a:t>
            </a:r>
            <a:r>
              <a:rPr lang="de-DE" dirty="0"/>
              <a:t> in a </a:t>
            </a:r>
            <a:r>
              <a:rPr lang="de-DE" dirty="0" err="1"/>
              <a:t>row</a:t>
            </a:r>
            <a:r>
              <a:rPr lang="de-DE" dirty="0"/>
              <a:t>, I </a:t>
            </a:r>
            <a:r>
              <a:rPr lang="de-DE" dirty="0" err="1"/>
              <a:t>know</a:t>
            </a:r>
            <a:r>
              <a:rPr lang="de-DE" dirty="0"/>
              <a:t> I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something</a:t>
            </a:r>
            <a:r>
              <a:rPr lang="de-DE" dirty="0"/>
              <a:t>.</a:t>
            </a:r>
          </a:p>
          <a:p>
            <a:pPr marL="0" indent="0">
              <a:buFontTx/>
              <a:buNone/>
            </a:pPr>
            <a:endParaRPr lang="de-DE" dirty="0"/>
          </a:p>
          <a:p>
            <a:pPr marL="0" indent="0">
              <a:buFontTx/>
              <a:buNone/>
            </a:pPr>
            <a:r>
              <a:rPr lang="de-DE" dirty="0"/>
              <a:t>[Hope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today</a:t>
            </a:r>
            <a:r>
              <a:rPr lang="de-DE" dirty="0"/>
              <a:t>]</a:t>
            </a:r>
          </a:p>
          <a:p>
            <a:pPr marL="285750" indent="-285750">
              <a:buFontTx/>
              <a:buChar char="-"/>
            </a:pPr>
            <a:r>
              <a:rPr lang="de-DE" dirty="0"/>
              <a:t>Hope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insights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inspire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enjoyable</a:t>
            </a:r>
            <a:r>
              <a:rPr lang="de-DE" dirty="0"/>
              <a:t> in </a:t>
            </a:r>
            <a:r>
              <a:rPr lang="de-DE" dirty="0" err="1"/>
              <a:t>life</a:t>
            </a:r>
            <a:r>
              <a:rPr lang="de-DE" dirty="0"/>
              <a:t>, </a:t>
            </a:r>
            <a:r>
              <a:rPr lang="de-DE" dirty="0" err="1"/>
              <a:t>too</a:t>
            </a:r>
            <a:r>
              <a:rPr lang="de-DE" dirty="0"/>
              <a:t>.</a:t>
            </a:r>
            <a:br>
              <a:rPr lang="de-DE" dirty="0"/>
            </a:br>
            <a:r>
              <a:rPr lang="de-DE" dirty="0" err="1"/>
              <a:t>No</a:t>
            </a:r>
            <a:r>
              <a:rPr lang="de-DE" dirty="0"/>
              <a:t> matter </a:t>
            </a:r>
            <a:r>
              <a:rPr lang="de-DE" dirty="0" err="1"/>
              <a:t>with</a:t>
            </a:r>
            <a:r>
              <a:rPr lang="de-DE" dirty="0"/>
              <a:t> finccam </a:t>
            </a:r>
            <a:r>
              <a:rPr lang="de-DE" dirty="0" err="1"/>
              <a:t>or</a:t>
            </a:r>
            <a:r>
              <a:rPr lang="de-DE" dirty="0"/>
              <a:t> not.</a:t>
            </a:r>
          </a:p>
          <a:p>
            <a:pPr marL="0" indent="0">
              <a:buFontTx/>
              <a:buNone/>
            </a:pPr>
            <a:endParaRPr lang="de-DE" dirty="0"/>
          </a:p>
          <a:p>
            <a:pPr marL="0" indent="0">
              <a:buFontTx/>
              <a:buNone/>
            </a:pPr>
            <a:r>
              <a:rPr lang="de-DE" dirty="0"/>
              <a:t>KS</a:t>
            </a:r>
          </a:p>
          <a:p>
            <a:pPr marL="171450" indent="-171450">
              <a:buFontTx/>
              <a:buChar char="-"/>
            </a:pPr>
            <a:r>
              <a:rPr lang="de-DE" dirty="0"/>
              <a:t>Every </a:t>
            </a:r>
            <a:r>
              <a:rPr lang="de-DE" dirty="0" err="1"/>
              <a:t>employee</a:t>
            </a:r>
            <a:r>
              <a:rPr lang="de-DE" dirty="0"/>
              <a:t> at finccam </a:t>
            </a:r>
            <a:r>
              <a:rPr lang="de-DE" dirty="0" err="1"/>
              <a:t>lives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motto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90%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time,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doesnt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like </a:t>
            </a:r>
            <a:r>
              <a:rPr lang="de-DE" dirty="0" err="1"/>
              <a:t>work</a:t>
            </a:r>
            <a:r>
              <a:rPr lang="de-DE" dirty="0"/>
              <a:t>. </a:t>
            </a:r>
            <a:r>
              <a:rPr lang="de-DE" dirty="0" err="1"/>
              <a:t>However</a:t>
            </a:r>
            <a:r>
              <a:rPr lang="de-DE" dirty="0"/>
              <a:t>,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always</a:t>
            </a:r>
            <a:r>
              <a:rPr lang="de-DE" dirty="0"/>
              <a:t> </a:t>
            </a:r>
            <a:r>
              <a:rPr lang="de-DE" dirty="0" err="1"/>
              <a:t>less</a:t>
            </a:r>
            <a:r>
              <a:rPr lang="de-DE" dirty="0"/>
              <a:t>-fun </a:t>
            </a:r>
            <a:r>
              <a:rPr lang="de-DE" dirty="0" err="1"/>
              <a:t>taks</a:t>
            </a:r>
            <a:r>
              <a:rPr lang="de-DE" dirty="0"/>
              <a:t>, like </a:t>
            </a:r>
            <a:r>
              <a:rPr lang="de-DE" dirty="0" err="1"/>
              <a:t>failing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customers</a:t>
            </a:r>
            <a:r>
              <a:rPr lang="de-DE" dirty="0"/>
              <a:t> </a:t>
            </a:r>
            <a:r>
              <a:rPr lang="de-DE" dirty="0" err="1"/>
              <a:t>sending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 </a:t>
            </a:r>
            <a:r>
              <a:rPr lang="de-DE" dirty="0" err="1"/>
              <a:t>formats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C421-23FD-4C26-BC9C-E7E934F07F0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3237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C421-23FD-4C26-BC9C-E7E934F07F0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3022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C421-23FD-4C26-BC9C-E7E934F07F0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0089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7C421-23FD-4C26-BC9C-E7E934F07F08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9190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C421-23FD-4C26-BC9C-E7E934F07F08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1704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C421-23FD-4C26-BC9C-E7E934F07F08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0760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does a typical working day look like?</a:t>
            </a:r>
          </a:p>
          <a:p>
            <a:pPr marL="285750" indent="-285750">
              <a:buFontTx/>
              <a:buChar char="-"/>
            </a:pPr>
            <a:r>
              <a:rPr lang="en-US" dirty="0"/>
              <a:t>Konstantin</a:t>
            </a:r>
          </a:p>
          <a:p>
            <a:pPr marL="773584" lvl="1" indent="-285750">
              <a:buFontTx/>
              <a:buChar char="-"/>
            </a:pPr>
            <a:r>
              <a:rPr lang="en-US" dirty="0"/>
              <a:t>7.30am: Deep work 1 on the most impactful and important task of the day.</a:t>
            </a:r>
          </a:p>
          <a:p>
            <a:pPr marL="773584" lvl="1" indent="-285750">
              <a:buFontTx/>
              <a:buChar char="-"/>
            </a:pPr>
            <a:r>
              <a:rPr lang="en-US" dirty="0"/>
              <a:t>9am: 15 min daily meeting with our entire team, mainly on business and client updates (hybrid work setting).</a:t>
            </a:r>
          </a:p>
          <a:p>
            <a:pPr marL="773584" lvl="1" indent="-285750">
              <a:buFontTx/>
              <a:buChar char="-"/>
            </a:pPr>
            <a:r>
              <a:rPr lang="en-US" dirty="0"/>
              <a:t>9.15am – 9.30am: Project team updates. Check Teams and E-Mail communication.</a:t>
            </a:r>
          </a:p>
          <a:p>
            <a:pPr marL="773584" lvl="1" indent="-285750">
              <a:buFontTx/>
              <a:buChar char="-"/>
            </a:pPr>
            <a:r>
              <a:rPr lang="en-US" dirty="0"/>
              <a:t>10am – 11.30am: Deep work 2.</a:t>
            </a:r>
          </a:p>
          <a:p>
            <a:pPr marL="773584" lvl="1" indent="-285750">
              <a:buFontTx/>
              <a:buChar char="-"/>
            </a:pPr>
            <a:r>
              <a:rPr lang="en-US" dirty="0"/>
              <a:t>11.30am – 12am: Projekt planning/design meeting.</a:t>
            </a:r>
          </a:p>
          <a:p>
            <a:pPr marL="773584" lvl="1" indent="-285750">
              <a:buFontTx/>
              <a:buChar char="-"/>
            </a:pPr>
            <a:r>
              <a:rPr lang="en-US" dirty="0"/>
              <a:t>12am – 1pm: Lunch with all colleagues in the office.</a:t>
            </a:r>
          </a:p>
          <a:p>
            <a:pPr marL="773584" lvl="1" indent="-285750">
              <a:buFontTx/>
              <a:buChar char="-"/>
            </a:pPr>
            <a:r>
              <a:rPr lang="en-US" dirty="0"/>
              <a:t>1pm – 3pm: Deep work 3.</a:t>
            </a:r>
          </a:p>
          <a:p>
            <a:pPr marL="773584" lvl="1" indent="-285750">
              <a:buFontTx/>
              <a:buChar char="-"/>
            </a:pPr>
            <a:r>
              <a:rPr lang="en-US" dirty="0"/>
              <a:t>3pm – 5pm: Coordination work with the team.</a:t>
            </a:r>
          </a:p>
          <a:p>
            <a:pPr marL="285750" indent="-285750">
              <a:buFontTx/>
              <a:buChar char="-"/>
            </a:pPr>
            <a:r>
              <a:rPr lang="en-US" dirty="0"/>
              <a:t>Steffen (only differences as compared to Konstantin)</a:t>
            </a:r>
          </a:p>
          <a:p>
            <a:pPr marL="773584" lvl="1" indent="-285750">
              <a:buFontTx/>
              <a:buChar char="-"/>
            </a:pPr>
            <a:r>
              <a:rPr lang="en-US" dirty="0"/>
              <a:t>I start at 8.00 am and finish at 5.30 pm</a:t>
            </a:r>
          </a:p>
          <a:p>
            <a:pPr marL="773584" lvl="1" indent="-285750">
              <a:buFontTx/>
              <a:buChar char="-"/>
            </a:pPr>
            <a:r>
              <a:rPr lang="en-US" dirty="0"/>
              <a:t>Between 3-5 pm, I occasionally trade if required.</a:t>
            </a:r>
          </a:p>
          <a:p>
            <a:endParaRPr lang="en-US" dirty="0"/>
          </a:p>
          <a:p>
            <a:r>
              <a:rPr lang="en-US" dirty="0"/>
              <a:t>What is the starting salary?</a:t>
            </a:r>
          </a:p>
          <a:p>
            <a:r>
              <a:rPr lang="en-US" dirty="0"/>
              <a:t>Depends on role and experience. 70+20 realistic for junior position.</a:t>
            </a:r>
          </a:p>
          <a:p>
            <a:endParaRPr lang="en-US" dirty="0"/>
          </a:p>
          <a:p>
            <a:r>
              <a:rPr lang="en-US" dirty="0"/>
              <a:t>How does one typically join your company? (immediately permanent position/trainee/working student/internship before)</a:t>
            </a:r>
          </a:p>
          <a:p>
            <a:pPr marL="285750" indent="-285750">
              <a:buFontTx/>
              <a:buChar char="-"/>
            </a:pPr>
            <a:r>
              <a:rPr lang="en-US" dirty="0"/>
              <a:t>Preferred with previous working student or internship position.</a:t>
            </a:r>
          </a:p>
          <a:p>
            <a:endParaRPr lang="en-US" dirty="0"/>
          </a:p>
          <a:p>
            <a:r>
              <a:rPr lang="en-US" dirty="0"/>
              <a:t>How much coding is typically done?</a:t>
            </a:r>
          </a:p>
          <a:p>
            <a:pPr marL="285750" indent="-285750">
              <a:buFontTx/>
              <a:buChar char="-"/>
            </a:pPr>
            <a:r>
              <a:rPr lang="en-US" dirty="0"/>
              <a:t>Most junior employees spend more than 70% coding. Reduces slightly with seniority (natural development).</a:t>
            </a:r>
          </a:p>
          <a:p>
            <a:pPr marL="285750" indent="-285750">
              <a:buFontTx/>
              <a:buChar char="-"/>
            </a:pPr>
            <a:r>
              <a:rPr lang="en-US" dirty="0"/>
              <a:t>Almost all portfolios manager code, too.</a:t>
            </a:r>
          </a:p>
          <a:p>
            <a:endParaRPr lang="en-US" dirty="0"/>
          </a:p>
          <a:p>
            <a:r>
              <a:rPr lang="en-US" dirty="0"/>
              <a:t>What statistical software is used?</a:t>
            </a:r>
          </a:p>
          <a:p>
            <a:r>
              <a:rPr lang="en-US" dirty="0"/>
              <a:t>- R</a:t>
            </a:r>
          </a:p>
          <a:p>
            <a:endParaRPr lang="en-US" dirty="0"/>
          </a:p>
          <a:p>
            <a:r>
              <a:rPr lang="en-US" dirty="0"/>
              <a:t>How many hours are worked per week?</a:t>
            </a:r>
          </a:p>
          <a:p>
            <a:pPr marL="285750" indent="-285750">
              <a:buFontTx/>
              <a:buChar char="-"/>
            </a:pPr>
            <a:r>
              <a:rPr lang="en-US" dirty="0"/>
              <a:t>40-50</a:t>
            </a:r>
          </a:p>
          <a:p>
            <a:pPr marL="285750" indent="-285750">
              <a:buFontTx/>
              <a:buChar char="-"/>
            </a:pPr>
            <a:r>
              <a:rPr lang="en-US" dirty="0"/>
              <a:t>More is possible when onboarding new clients or other projects with tight </a:t>
            </a:r>
            <a:r>
              <a:rPr lang="en-US" dirty="0" err="1"/>
              <a:t>dealines</a:t>
            </a:r>
            <a:endParaRPr lang="en-US" dirty="0"/>
          </a:p>
          <a:p>
            <a:endParaRPr lang="en-US" dirty="0"/>
          </a:p>
          <a:p>
            <a:r>
              <a:rPr lang="en-US" dirty="0"/>
              <a:t>What (academic) background are my potential colleagues from?</a:t>
            </a:r>
          </a:p>
          <a:p>
            <a:r>
              <a:rPr lang="en-US" dirty="0"/>
              <a:t>- Mathematics, Finance, Computer Science, Physics</a:t>
            </a:r>
          </a:p>
          <a:p>
            <a:endParaRPr lang="en-US" dirty="0"/>
          </a:p>
          <a:p>
            <a:r>
              <a:rPr lang="en-US" dirty="0"/>
              <a:t>What background do my future colleagues typically have?</a:t>
            </a:r>
          </a:p>
          <a:p>
            <a:pPr marL="285750" indent="-285750">
              <a:buFontTx/>
              <a:buChar char="-"/>
            </a:pPr>
            <a:r>
              <a:rPr lang="en-US" dirty="0"/>
              <a:t>Portfolio Management, Quantitative Finance, Software Engineering</a:t>
            </a:r>
          </a:p>
          <a:p>
            <a:endParaRPr lang="en-US" dirty="0"/>
          </a:p>
          <a:p>
            <a:r>
              <a:rPr lang="en-US" dirty="0"/>
              <a:t>Which programming languages and tools do you use? Can I choose my own?</a:t>
            </a:r>
          </a:p>
          <a:p>
            <a:pPr marL="285750" indent="-285750">
              <a:buFontTx/>
              <a:buChar char="-"/>
            </a:pPr>
            <a:r>
              <a:rPr lang="en-US" dirty="0"/>
              <a:t>Languages: Python, R, C#, Azure services. Languages may be added if it makes sense, but we want to keep our tech stack small.</a:t>
            </a:r>
          </a:p>
          <a:p>
            <a:pPr marL="285750" indent="-285750">
              <a:buFontTx/>
              <a:buChar char="-"/>
            </a:pPr>
            <a:r>
              <a:rPr lang="en-US" dirty="0"/>
              <a:t>Tools: Whatever you need.</a:t>
            </a:r>
          </a:p>
          <a:p>
            <a:endParaRPr lang="en-US" dirty="0"/>
          </a:p>
          <a:p>
            <a:r>
              <a:rPr lang="en-US" dirty="0"/>
              <a:t>Is there an onboarding for new employees?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Introduction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all </a:t>
            </a:r>
            <a:r>
              <a:rPr lang="de-DE" dirty="0" err="1"/>
              <a:t>business</a:t>
            </a:r>
            <a:r>
              <a:rPr lang="de-DE" dirty="0"/>
              <a:t> </a:t>
            </a:r>
            <a:r>
              <a:rPr lang="de-DE" dirty="0" err="1"/>
              <a:t>lines</a:t>
            </a:r>
            <a:r>
              <a:rPr lang="de-DE" dirty="0"/>
              <a:t>, </a:t>
            </a:r>
            <a:r>
              <a:rPr lang="de-DE" dirty="0" err="1"/>
              <a:t>software</a:t>
            </a:r>
            <a:r>
              <a:rPr lang="de-DE" dirty="0"/>
              <a:t> </a:t>
            </a:r>
            <a:r>
              <a:rPr lang="de-DE" dirty="0" err="1"/>
              <a:t>services</a:t>
            </a:r>
            <a:r>
              <a:rPr lang="de-DE" dirty="0"/>
              <a:t>, </a:t>
            </a:r>
            <a:r>
              <a:rPr lang="de-DE" dirty="0" err="1"/>
              <a:t>close</a:t>
            </a:r>
            <a:r>
              <a:rPr lang="de-DE" dirty="0"/>
              <a:t> </a:t>
            </a:r>
            <a:r>
              <a:rPr lang="de-DE" dirty="0" err="1"/>
              <a:t>mentoring</a:t>
            </a:r>
            <a:r>
              <a:rPr lang="de-DE" dirty="0"/>
              <a:t> on 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projects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C421-23FD-4C26-BC9C-E7E934F07F08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7743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62802-F99D-99BA-8FC0-59ACA08E0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7C2DA42-6FE4-78F2-8316-AF2B3B2A75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FBE0182-724E-AD9C-0042-9F2982D8D3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169D0E-EECD-C2CF-A7CD-92AAD99E6A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C421-23FD-4C26-BC9C-E7E934F07F08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1224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82A305-2013-424F-9CD0-7F64E22F2B76}"/>
              </a:ext>
            </a:extLst>
          </p:cNvPr>
          <p:cNvSpPr/>
          <p:nvPr userDrawn="1"/>
        </p:nvSpPr>
        <p:spPr>
          <a:xfrm>
            <a:off x="700" y="5608784"/>
            <a:ext cx="10692000" cy="1590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48C7422-FA52-4699-A1AE-6E9C167389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4868" y="6407656"/>
            <a:ext cx="8820000" cy="438291"/>
          </a:xfrm>
          <a:prstGeom prst="rect">
            <a:avLst/>
          </a:prstGeom>
        </p:spPr>
        <p:txBody>
          <a:bodyPr lIns="0" tIns="144000" rIns="144000" bIns="144000" anchor="ctr">
            <a:noAutofit/>
          </a:bodyPr>
          <a:lstStyle>
            <a:lvl1pPr marL="0" indent="0" algn="l">
              <a:buNone/>
              <a:defRPr sz="11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89974" indent="0" algn="ctr">
              <a:buNone/>
              <a:defRPr sz="1706"/>
            </a:lvl2pPr>
            <a:lvl3pPr marL="779949" indent="0" algn="ctr">
              <a:buNone/>
              <a:defRPr sz="1536"/>
            </a:lvl3pPr>
            <a:lvl4pPr marL="1169923" indent="0" algn="ctr">
              <a:buNone/>
              <a:defRPr sz="1365"/>
            </a:lvl4pPr>
            <a:lvl5pPr marL="1559898" indent="0" algn="ctr">
              <a:buNone/>
              <a:defRPr sz="1365"/>
            </a:lvl5pPr>
            <a:lvl6pPr marL="1949872" indent="0" algn="ctr">
              <a:buNone/>
              <a:defRPr sz="1365"/>
            </a:lvl6pPr>
            <a:lvl7pPr marL="2339847" indent="0" algn="ctr">
              <a:buNone/>
              <a:defRPr sz="1365"/>
            </a:lvl7pPr>
            <a:lvl8pPr marL="2729821" indent="0" algn="ctr">
              <a:buNone/>
              <a:defRPr sz="1365"/>
            </a:lvl8pPr>
            <a:lvl9pPr marL="3119796" indent="0" algn="ctr">
              <a:buNone/>
              <a:defRPr sz="1365"/>
            </a:lvl9pPr>
          </a:lstStyle>
          <a:p>
            <a:r>
              <a:rPr lang="de-DE"/>
              <a:t>München, den 10.11.2018</a:t>
            </a:r>
          </a:p>
        </p:txBody>
      </p:sp>
      <p:sp>
        <p:nvSpPr>
          <p:cNvPr id="10" name="Titelplatzhalter 1">
            <a:extLst>
              <a:ext uri="{FF2B5EF4-FFF2-40B4-BE49-F238E27FC236}">
                <a16:creationId xmlns:a16="http://schemas.microsoft.com/office/drawing/2014/main" id="{46E480F5-04D7-4AEE-9A4B-B5B115BF6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868" y="5759656"/>
            <a:ext cx="8820000" cy="628770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vert="horz" lIns="0" tIns="0" rIns="144000" bIns="144000" rtlCol="0" anchor="t" anchorCtr="0">
            <a:noAutofit/>
          </a:bodyPr>
          <a:lstStyle>
            <a:lvl1pPr>
              <a:defRPr sz="3000" b="1" spc="315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/>
              <a:t>HEADLINE – WAS AUCH IMMER HIER.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DDB86BD-DEE3-4C6A-B379-9A70BECCCD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52000" y="1080000"/>
            <a:ext cx="1908000" cy="622526"/>
          </a:xfrm>
          <a:prstGeom prst="rect">
            <a:avLst/>
          </a:prstGeom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7711FEDB-CD04-4C7F-BA3A-27A0F3AC7F33}"/>
              </a:ext>
            </a:extLst>
          </p:cNvPr>
          <p:cNvSpPr/>
          <p:nvPr userDrawn="1"/>
        </p:nvSpPr>
        <p:spPr>
          <a:xfrm>
            <a:off x="0" y="-7273"/>
            <a:ext cx="10692000" cy="2949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1C617AF-9E38-4019-8FA7-8B905066A072}"/>
              </a:ext>
            </a:extLst>
          </p:cNvPr>
          <p:cNvSpPr/>
          <p:nvPr userDrawn="1"/>
        </p:nvSpPr>
        <p:spPr>
          <a:xfrm>
            <a:off x="0" y="267833"/>
            <a:ext cx="324868" cy="5321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661D424E-76D1-4A99-83BA-073C26787B7B}"/>
              </a:ext>
            </a:extLst>
          </p:cNvPr>
          <p:cNvSpPr/>
          <p:nvPr userDrawn="1"/>
        </p:nvSpPr>
        <p:spPr>
          <a:xfrm>
            <a:off x="10389154" y="287656"/>
            <a:ext cx="288000" cy="5321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7818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8" userDrawn="1">
          <p15:clr>
            <a:srgbClr val="FBAE40"/>
          </p15:clr>
        </p15:guide>
        <p15:guide id="2" pos="336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8E535C-FD3B-4799-B62A-4BA1648CFC0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5906" y="1002057"/>
            <a:ext cx="792000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800" b="1" spc="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THEMA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F1AFC1-7D37-460F-A31A-4F5E689B6C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5906" y="2160000"/>
            <a:ext cx="7920002" cy="39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85750" marR="0" indent="-285750" algn="l" defTabSz="779949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/>
            </a:lvl1pPr>
          </a:lstStyle>
          <a:p>
            <a:pPr lvl="0"/>
            <a:r>
              <a:rPr lang="de-DE"/>
              <a:t>Hier den Text eingeben.</a:t>
            </a:r>
          </a:p>
        </p:txBody>
      </p:sp>
      <p:sp>
        <p:nvSpPr>
          <p:cNvPr id="7" name="Foliennummernplatzhalter 3">
            <a:extLst>
              <a:ext uri="{FF2B5EF4-FFF2-40B4-BE49-F238E27FC236}">
                <a16:creationId xmlns:a16="http://schemas.microsoft.com/office/drawing/2014/main" id="{79CA399F-AA9A-472C-B2E9-C27BEC0AC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5906" y="6663600"/>
            <a:ext cx="684000" cy="180000"/>
          </a:xfrm>
          <a:prstGeom prst="rect">
            <a:avLst/>
          </a:prstGeom>
        </p:spPr>
        <p:txBody>
          <a:bodyPr vert="horz" lIns="0" tIns="0" rIns="288000" bIns="0" rtlCol="0" anchor="ctr"/>
          <a:lstStyle>
            <a:lvl1pPr algn="l">
              <a:defRPr sz="11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52579DB-CBE9-4C7B-AEBA-4694FD4C2E87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3923F3-6316-4CF0-B292-3DC0800290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19247" y="909303"/>
            <a:ext cx="1438659" cy="53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11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699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</p:sldLayoutIdLst>
  <p:hf hdr="0" dt="0"/>
  <p:txStyles>
    <p:titleStyle>
      <a:lvl1pPr algn="l" defTabSz="779949" rtl="0" eaLnBrk="1" latinLnBrk="0" hangingPunct="1">
        <a:lnSpc>
          <a:spcPct val="90000"/>
        </a:lnSpc>
        <a:spcBef>
          <a:spcPct val="0"/>
        </a:spcBef>
        <a:buNone/>
        <a:defRPr sz="3569" b="1" kern="1200" spc="630">
          <a:solidFill>
            <a:schemeClr val="accent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94988" indent="-194988" algn="l" defTabSz="779949" rtl="0" eaLnBrk="1" latinLnBrk="0" hangingPunct="1">
        <a:lnSpc>
          <a:spcPct val="90000"/>
        </a:lnSpc>
        <a:spcBef>
          <a:spcPts val="853"/>
        </a:spcBef>
        <a:buFont typeface="Arial" panose="020B0604020202020204" pitchFamily="34" charset="0"/>
        <a:buChar char="•"/>
        <a:defRPr sz="2388" kern="1200">
          <a:solidFill>
            <a:schemeClr val="tx1"/>
          </a:solidFill>
          <a:latin typeface="+mn-lt"/>
          <a:ea typeface="+mn-ea"/>
          <a:cs typeface="+mn-cs"/>
        </a:defRPr>
      </a:lvl1pPr>
      <a:lvl2pPr marL="584962" indent="-194988" algn="l" defTabSz="779949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2047" kern="1200">
          <a:solidFill>
            <a:schemeClr val="tx1"/>
          </a:solidFill>
          <a:latin typeface="+mn-lt"/>
          <a:ea typeface="+mn-ea"/>
          <a:cs typeface="+mn-cs"/>
        </a:defRPr>
      </a:lvl2pPr>
      <a:lvl3pPr marL="974937" indent="-194988" algn="l" defTabSz="779949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706" kern="1200">
          <a:solidFill>
            <a:schemeClr val="tx1"/>
          </a:solidFill>
          <a:latin typeface="+mn-lt"/>
          <a:ea typeface="+mn-ea"/>
          <a:cs typeface="+mn-cs"/>
        </a:defRPr>
      </a:lvl3pPr>
      <a:lvl4pPr marL="1364911" indent="-194988" algn="l" defTabSz="779949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4pPr>
      <a:lvl5pPr marL="1754886" indent="-194988" algn="l" defTabSz="779949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5pPr>
      <a:lvl6pPr marL="2144860" indent="-194988" algn="l" defTabSz="779949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6pPr>
      <a:lvl7pPr marL="2534834" indent="-194988" algn="l" defTabSz="779949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7pPr>
      <a:lvl8pPr marL="2924809" indent="-194988" algn="l" defTabSz="779949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8pPr>
      <a:lvl9pPr marL="3314783" indent="-194988" algn="l" defTabSz="779949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779949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1pPr>
      <a:lvl2pPr marL="389974" algn="l" defTabSz="779949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2pPr>
      <a:lvl3pPr marL="779949" algn="l" defTabSz="779949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3pPr>
      <a:lvl4pPr marL="1169923" algn="l" defTabSz="779949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4pPr>
      <a:lvl5pPr marL="1559898" algn="l" defTabSz="779949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5pPr>
      <a:lvl6pPr marL="1949872" algn="l" defTabSz="779949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6pPr>
      <a:lvl7pPr marL="2339847" algn="l" defTabSz="779949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7pPr>
      <a:lvl8pPr marL="2729821" algn="l" defTabSz="779949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8pPr>
      <a:lvl9pPr marL="3119796" algn="l" defTabSz="779949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sv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DE155FF-5712-3300-6646-900C0A8512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FFA43D9-84EF-7E1D-EA91-F48D698B78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A9256B0-B309-29E7-7792-4F67A9B835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31EAB6A-1ED2-4FAA-F3F5-EB1F7650C449}"/>
              </a:ext>
            </a:extLst>
          </p:cNvPr>
          <p:cNvSpPr/>
          <p:nvPr/>
        </p:nvSpPr>
        <p:spPr>
          <a:xfrm>
            <a:off x="-101600" y="-101600"/>
            <a:ext cx="10945091" cy="7379855"/>
          </a:xfrm>
          <a:prstGeom prst="rect">
            <a:avLst/>
          </a:prstGeom>
          <a:solidFill>
            <a:srgbClr val="0101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 descr="Ein Bild, das Schrift, Text, Grafiken, Logo enthält.&#10;&#10;Automatisch generierte Beschreibung">
            <a:extLst>
              <a:ext uri="{FF2B5EF4-FFF2-40B4-BE49-F238E27FC236}">
                <a16:creationId xmlns:a16="http://schemas.microsoft.com/office/drawing/2014/main" id="{76CF739E-7207-8D05-D62B-D5F384C3A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906" y="2932906"/>
            <a:ext cx="45720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69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120EC64-6C64-1798-9400-80E74314A3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6744BB9-2EE1-4F87-1219-EC8D2113A0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A321964-825E-999A-E3FC-3D4B3CFE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de-DE" smtClean="0"/>
              <a:pPr/>
              <a:t>2</a:t>
            </a:fld>
            <a:endParaRPr lang="de-DE"/>
          </a:p>
        </p:txBody>
      </p:sp>
      <p:pic>
        <p:nvPicPr>
          <p:cNvPr id="1028" name="Picture 4" descr="Die Realität im Hörsaal, hier im Audimax der Uni Würzburg am Sanderring, sieht im Sommersemester aus wie zum Start des Wintersemesters: volle Belegung, ohne Mindestabstand bleibt die Maske auf.">
            <a:extLst>
              <a:ext uri="{FF2B5EF4-FFF2-40B4-BE49-F238E27FC236}">
                <a16:creationId xmlns:a16="http://schemas.microsoft.com/office/drawing/2014/main" id="{D8FFA36C-21CF-FCB5-5B6D-6390CA2A2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4577" y="0"/>
            <a:ext cx="12820692" cy="719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061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0DEDA6D-E472-0CE4-B4EE-84DC856E26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501D30-250D-4930-CE5F-C47C5BDA5D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6C8D35-9E22-427D-434C-96004DB09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de-DE" smtClean="0"/>
              <a:pPr/>
              <a:t>3</a:t>
            </a:fld>
            <a:endParaRPr lang="de-DE"/>
          </a:p>
        </p:txBody>
      </p:sp>
      <p:pic>
        <p:nvPicPr>
          <p:cNvPr id="2050" name="Picture 2" descr="If You Love What You Do, You’ll Never Work A Day In Your Life - Steve Jobs">
            <a:extLst>
              <a:ext uri="{FF2B5EF4-FFF2-40B4-BE49-F238E27FC236}">
                <a16:creationId xmlns:a16="http://schemas.microsoft.com/office/drawing/2014/main" id="{39C3C0D0-37E8-0126-23DE-566EA1951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2797438" cy="719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476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47D651E-255E-ED6F-8741-47C6393241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November 6, 2024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5495C9-E6C6-9294-0CDA-423EFD274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finccam </a:t>
            </a:r>
            <a:r>
              <a:rPr lang="de-DE" dirty="0" err="1"/>
              <a:t>meets</a:t>
            </a:r>
            <a:r>
              <a:rPr lang="de-DE" dirty="0"/>
              <a:t> </a:t>
            </a:r>
            <a:r>
              <a:rPr lang="de-DE" dirty="0" err="1"/>
              <a:t>StaDS</a:t>
            </a:r>
            <a:r>
              <a:rPr lang="de-DE" dirty="0"/>
              <a:t> @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800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8A11420-F195-45BB-BE55-325CD1DAC3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2A2CFEF-665F-4309-90EE-6E62DAD33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2" name="Textplatzhalter 2">
            <a:extLst>
              <a:ext uri="{FF2B5EF4-FFF2-40B4-BE49-F238E27FC236}">
                <a16:creationId xmlns:a16="http://schemas.microsoft.com/office/drawing/2014/main" id="{27685CBB-6F5E-4A4B-978A-9056D4952C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5906" y="2256222"/>
            <a:ext cx="360000" cy="648000"/>
          </a:xfrm>
        </p:spPr>
        <p:txBody>
          <a:bodyPr anchor="ctr"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rgbClr val="9D00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3" name="Textfeld 4">
            <a:extLst>
              <a:ext uri="{FF2B5EF4-FFF2-40B4-BE49-F238E27FC236}">
                <a16:creationId xmlns:a16="http://schemas.microsoft.com/office/drawing/2014/main" id="{67F824F9-C7A7-4931-8647-C6E7EBCA5C87}"/>
              </a:ext>
            </a:extLst>
          </p:cNvPr>
          <p:cNvSpPr txBox="1"/>
          <p:nvPr/>
        </p:nvSpPr>
        <p:spPr bwMode="auto">
          <a:xfrm>
            <a:off x="1529906" y="2256222"/>
            <a:ext cx="7128000" cy="64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85750" marR="0" indent="-285750" defTabSz="779949" fontAlgn="auto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/>
            </a:lvl1pPr>
            <a:lvl2pPr marL="584962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/>
            </a:lvl2pPr>
            <a:lvl3pPr marL="974937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/>
            </a:lvl3pPr>
            <a:lvl4pPr marL="1364911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4pPr>
            <a:lvl5pPr marL="1754886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5pPr>
            <a:lvl6pPr marL="2144860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6pPr>
            <a:lvl7pPr marL="2534834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7pPr>
            <a:lvl8pPr marL="2924809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8pPr>
            <a:lvl9pPr marL="3314783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cs typeface="Calibri" panose="020F0502020204030204" pitchFamily="34" charset="0"/>
              </a:rPr>
              <a:t>Research: Factor Premia as part of a Corporate Bond Investment Strategy</a:t>
            </a:r>
          </a:p>
        </p:txBody>
      </p:sp>
      <p:sp>
        <p:nvSpPr>
          <p:cNvPr id="24" name="Textplatzhalter 2">
            <a:extLst>
              <a:ext uri="{FF2B5EF4-FFF2-40B4-BE49-F238E27FC236}">
                <a16:creationId xmlns:a16="http://schemas.microsoft.com/office/drawing/2014/main" id="{91DAE3ED-7B50-4131-8881-411EAC8A3149}"/>
              </a:ext>
            </a:extLst>
          </p:cNvPr>
          <p:cNvSpPr txBox="1">
            <a:spLocks/>
          </p:cNvSpPr>
          <p:nvPr/>
        </p:nvSpPr>
        <p:spPr>
          <a:xfrm>
            <a:off x="1025906" y="3611618"/>
            <a:ext cx="360000" cy="64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85750" marR="0" indent="-285750" algn="l" defTabSz="779949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sz="3000">
                <a:solidFill>
                  <a:srgbClr val="9D00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5" name="Textfeld 10">
            <a:extLst>
              <a:ext uri="{FF2B5EF4-FFF2-40B4-BE49-F238E27FC236}">
                <a16:creationId xmlns:a16="http://schemas.microsoft.com/office/drawing/2014/main" id="{759995F1-6E9E-40AB-8AA1-5FDEE4C11211}"/>
              </a:ext>
            </a:extLst>
          </p:cNvPr>
          <p:cNvSpPr txBox="1"/>
          <p:nvPr/>
        </p:nvSpPr>
        <p:spPr bwMode="auto">
          <a:xfrm>
            <a:off x="1529906" y="3611618"/>
            <a:ext cx="7488000" cy="64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85750" marR="0" indent="-285750" defTabSz="779949" fontAlgn="auto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/>
            </a:lvl1pPr>
            <a:lvl2pPr marL="584962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/>
            </a:lvl2pPr>
            <a:lvl3pPr marL="974937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/>
            </a:lvl3pPr>
            <a:lvl4pPr marL="1364911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4pPr>
            <a:lvl5pPr marL="1754886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5pPr>
            <a:lvl6pPr marL="2144860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6pPr>
            <a:lvl7pPr marL="2534834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7pPr>
            <a:lvl8pPr marL="2924809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8pPr>
            <a:lvl9pPr marL="3314783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cs typeface="Calibri" panose="020F0502020204030204" pitchFamily="34" charset="0"/>
              </a:rPr>
              <a:t>Q&amp;A Session</a:t>
            </a:r>
          </a:p>
        </p:txBody>
      </p:sp>
      <p:sp>
        <p:nvSpPr>
          <p:cNvPr id="26" name="Textplatzhalter 2">
            <a:extLst>
              <a:ext uri="{FF2B5EF4-FFF2-40B4-BE49-F238E27FC236}">
                <a16:creationId xmlns:a16="http://schemas.microsoft.com/office/drawing/2014/main" id="{17A83919-32CD-459E-B8C8-EAC72E7BA24B}"/>
              </a:ext>
            </a:extLst>
          </p:cNvPr>
          <p:cNvSpPr txBox="1">
            <a:spLocks/>
          </p:cNvSpPr>
          <p:nvPr/>
        </p:nvSpPr>
        <p:spPr>
          <a:xfrm>
            <a:off x="1025906" y="2939184"/>
            <a:ext cx="360000" cy="64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85750" marR="0" indent="-285750" algn="l" defTabSz="779949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sz="3000">
                <a:solidFill>
                  <a:srgbClr val="9D00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7" name="Textfeld 16">
            <a:extLst>
              <a:ext uri="{FF2B5EF4-FFF2-40B4-BE49-F238E27FC236}">
                <a16:creationId xmlns:a16="http://schemas.microsoft.com/office/drawing/2014/main" id="{B13E44F9-FA3A-45A4-AEBE-DD60A9F1F96A}"/>
              </a:ext>
            </a:extLst>
          </p:cNvPr>
          <p:cNvSpPr txBox="1"/>
          <p:nvPr/>
        </p:nvSpPr>
        <p:spPr bwMode="auto">
          <a:xfrm>
            <a:off x="1529906" y="2939184"/>
            <a:ext cx="7128000" cy="64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85750" marR="0" indent="-285750" defTabSz="779949" fontAlgn="auto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/>
            </a:lvl1pPr>
            <a:lvl2pPr marL="584962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/>
            </a:lvl2pPr>
            <a:lvl3pPr marL="974937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/>
            </a:lvl3pPr>
            <a:lvl4pPr marL="1364911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4pPr>
            <a:lvl5pPr marL="1754886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5pPr>
            <a:lvl6pPr marL="2144860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6pPr>
            <a:lvl7pPr marL="2534834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7pPr>
            <a:lvl8pPr marL="2924809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8pPr>
            <a:lvl9pPr marL="3314783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cs typeface="Calibri" panose="020F0502020204030204" pitchFamily="34" charset="0"/>
              </a:rPr>
              <a:t>Software Architecture: Investment Strategy Framework</a:t>
            </a:r>
          </a:p>
        </p:txBody>
      </p:sp>
      <p:sp>
        <p:nvSpPr>
          <p:cNvPr id="30" name="Textplatzhalter 2">
            <a:extLst>
              <a:ext uri="{FF2B5EF4-FFF2-40B4-BE49-F238E27FC236}">
                <a16:creationId xmlns:a16="http://schemas.microsoft.com/office/drawing/2014/main" id="{FBFD3C2D-25B1-0686-BFEF-A79190EE3B22}"/>
              </a:ext>
            </a:extLst>
          </p:cNvPr>
          <p:cNvSpPr txBox="1">
            <a:spLocks/>
          </p:cNvSpPr>
          <p:nvPr/>
        </p:nvSpPr>
        <p:spPr>
          <a:xfrm>
            <a:off x="1025906" y="1562376"/>
            <a:ext cx="360000" cy="64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85750" marR="0" indent="-285750" algn="l" defTabSz="779949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sz="3000">
                <a:solidFill>
                  <a:srgbClr val="9D00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1" name="Textfeld 8">
            <a:extLst>
              <a:ext uri="{FF2B5EF4-FFF2-40B4-BE49-F238E27FC236}">
                <a16:creationId xmlns:a16="http://schemas.microsoft.com/office/drawing/2014/main" id="{F474C52D-254B-9C17-A8D8-56896DD12445}"/>
              </a:ext>
            </a:extLst>
          </p:cNvPr>
          <p:cNvSpPr txBox="1"/>
          <p:nvPr/>
        </p:nvSpPr>
        <p:spPr bwMode="auto">
          <a:xfrm>
            <a:off x="1529905" y="1562376"/>
            <a:ext cx="6061519" cy="64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85750" marR="0" indent="-285750" defTabSz="779949" fontAlgn="auto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/>
            </a:lvl1pPr>
            <a:lvl2pPr marL="584962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/>
            </a:lvl2pPr>
            <a:lvl3pPr marL="974937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/>
            </a:lvl3pPr>
            <a:lvl4pPr marL="1364911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4pPr>
            <a:lvl5pPr marL="1754886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5pPr>
            <a:lvl6pPr marL="2144860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6pPr>
            <a:lvl7pPr marL="2534834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7pPr>
            <a:lvl8pPr marL="2924809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8pPr>
            <a:lvl9pPr marL="3314783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cs typeface="Calibri" panose="020F0502020204030204" pitchFamily="34" charset="0"/>
              </a:rPr>
              <a:t>Introduction to </a:t>
            </a:r>
            <a:r>
              <a:rPr lang="en-US" sz="1800" err="1">
                <a:cs typeface="Calibri" panose="020F0502020204030204" pitchFamily="34" charset="0"/>
              </a:rPr>
              <a:t>finccam</a:t>
            </a:r>
            <a:r>
              <a:rPr lang="en-US" sz="1800">
                <a:cs typeface="Calibri" panose="020F0502020204030204" pitchFamily="34" charset="0"/>
              </a:rPr>
              <a:t>: Who we are &amp; what we do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7140E277-8930-382F-3A0B-04D73B624AC9}"/>
              </a:ext>
            </a:extLst>
          </p:cNvPr>
          <p:cNvSpPr txBox="1"/>
          <p:nvPr/>
        </p:nvSpPr>
        <p:spPr bwMode="auto">
          <a:xfrm>
            <a:off x="1529906" y="4988937"/>
            <a:ext cx="7128000" cy="64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85750" marR="0" indent="-285750" defTabSz="779949" fontAlgn="auto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/>
            </a:lvl1pPr>
            <a:lvl2pPr marL="584962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/>
            </a:lvl2pPr>
            <a:lvl3pPr marL="974937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/>
            </a:lvl3pPr>
            <a:lvl4pPr marL="1364911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4pPr>
            <a:lvl5pPr marL="1754886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5pPr>
            <a:lvl6pPr marL="2144860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6pPr>
            <a:lvl7pPr marL="2534834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7pPr>
            <a:lvl8pPr marL="2924809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8pPr>
            <a:lvl9pPr marL="3314783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01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685CBB-6F5E-4A4B-978A-9056D4952C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6000" y="5742000"/>
            <a:ext cx="360000" cy="719656"/>
          </a:xfrm>
        </p:spPr>
        <p:txBody>
          <a:bodyPr anchor="ctr"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3000">
                <a:solidFill>
                  <a:srgbClr val="9D00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7F824F9-C7A7-4931-8647-C6E7EBCA5C87}"/>
              </a:ext>
            </a:extLst>
          </p:cNvPr>
          <p:cNvSpPr txBox="1"/>
          <p:nvPr/>
        </p:nvSpPr>
        <p:spPr bwMode="auto">
          <a:xfrm>
            <a:off x="1529906" y="5742000"/>
            <a:ext cx="5766244" cy="7196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85750" marR="0" indent="-285750" defTabSz="779949" fontAlgn="auto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/>
            </a:lvl1pPr>
            <a:lvl2pPr marL="584962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/>
            </a:lvl2pPr>
            <a:lvl3pPr marL="974937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/>
            </a:lvl3pPr>
            <a:lvl4pPr marL="1364911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4pPr>
            <a:lvl5pPr marL="1754886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5pPr>
            <a:lvl6pPr marL="2144860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6pPr>
            <a:lvl7pPr marL="2534834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7pPr>
            <a:lvl8pPr marL="2924809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8pPr>
            <a:lvl9pPr marL="3314783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err="1">
                <a:cs typeface="Calibri" panose="020F0502020204030204" pitchFamily="34" charset="0"/>
              </a:rPr>
              <a:t>Introduction</a:t>
            </a:r>
            <a:r>
              <a:rPr lang="de-DE" sz="1800">
                <a:cs typeface="Calibri" panose="020F0502020204030204" pitchFamily="34" charset="0"/>
              </a:rPr>
              <a:t> </a:t>
            </a:r>
            <a:r>
              <a:rPr lang="de-DE" sz="1800" err="1">
                <a:cs typeface="Calibri" panose="020F0502020204030204" pitchFamily="34" charset="0"/>
              </a:rPr>
              <a:t>to</a:t>
            </a:r>
            <a:r>
              <a:rPr lang="de-DE" sz="1800">
                <a:cs typeface="Calibri" panose="020F0502020204030204" pitchFamily="34" charset="0"/>
              </a:rPr>
              <a:t> finccam: Who </a:t>
            </a:r>
            <a:r>
              <a:rPr lang="de-DE" sz="1800" err="1">
                <a:cs typeface="Calibri" panose="020F0502020204030204" pitchFamily="34" charset="0"/>
              </a:rPr>
              <a:t>we</a:t>
            </a:r>
            <a:r>
              <a:rPr lang="de-DE" sz="1800">
                <a:cs typeface="Calibri" panose="020F0502020204030204" pitchFamily="34" charset="0"/>
              </a:rPr>
              <a:t> </a:t>
            </a:r>
            <a:r>
              <a:rPr lang="de-DE" sz="1800" err="1">
                <a:cs typeface="Calibri" panose="020F0502020204030204" pitchFamily="34" charset="0"/>
              </a:rPr>
              <a:t>are</a:t>
            </a:r>
            <a:r>
              <a:rPr lang="de-DE" sz="1800">
                <a:cs typeface="Calibri" panose="020F0502020204030204" pitchFamily="34" charset="0"/>
              </a:rPr>
              <a:t> &amp; </a:t>
            </a:r>
            <a:r>
              <a:rPr lang="de-DE" sz="1800" err="1">
                <a:cs typeface="Calibri" panose="020F0502020204030204" pitchFamily="34" charset="0"/>
              </a:rPr>
              <a:t>what</a:t>
            </a:r>
            <a:r>
              <a:rPr lang="de-DE" sz="1800">
                <a:cs typeface="Calibri" panose="020F0502020204030204" pitchFamily="34" charset="0"/>
              </a:rPr>
              <a:t> </a:t>
            </a:r>
            <a:r>
              <a:rPr lang="de-DE" sz="1800" err="1">
                <a:cs typeface="Calibri" panose="020F0502020204030204" pitchFamily="34" charset="0"/>
              </a:rPr>
              <a:t>we</a:t>
            </a:r>
            <a:r>
              <a:rPr lang="de-DE" sz="1800">
                <a:cs typeface="Calibri" panose="020F0502020204030204" pitchFamily="34" charset="0"/>
              </a:rPr>
              <a:t> do</a:t>
            </a:r>
          </a:p>
        </p:txBody>
      </p:sp>
    </p:spTree>
    <p:extLst>
      <p:ext uri="{BB962C8B-B14F-4D97-AF65-F5344CB8AC3E}">
        <p14:creationId xmlns:p14="http://schemas.microsoft.com/office/powerpoint/2010/main" val="1895663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4A245DC-8159-9917-3829-B33CE394DB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5906" y="1007656"/>
            <a:ext cx="7920001" cy="498598"/>
          </a:xfrm>
        </p:spPr>
        <p:txBody>
          <a:bodyPr/>
          <a:lstStyle/>
          <a:p>
            <a:r>
              <a:rPr lang="de-DE" dirty="0" err="1"/>
              <a:t>Founded</a:t>
            </a:r>
            <a:r>
              <a:rPr lang="de-DE" dirty="0"/>
              <a:t> in 2018,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successfully</a:t>
            </a:r>
            <a:r>
              <a:rPr lang="de-DE" dirty="0"/>
              <a:t> </a:t>
            </a:r>
            <a:r>
              <a:rPr lang="de-DE" dirty="0" err="1"/>
              <a:t>provide</a:t>
            </a:r>
            <a:r>
              <a:rPr lang="de-DE" dirty="0"/>
              <a:t> </a:t>
            </a:r>
            <a:r>
              <a:rPr lang="de-DE" dirty="0" err="1"/>
              <a:t>asset</a:t>
            </a:r>
            <a:r>
              <a:rPr lang="de-DE" dirty="0"/>
              <a:t> </a:t>
            </a:r>
            <a:r>
              <a:rPr lang="de-DE" dirty="0" err="1"/>
              <a:t>management</a:t>
            </a:r>
            <a:r>
              <a:rPr lang="de-DE" dirty="0"/>
              <a:t> </a:t>
            </a:r>
            <a:r>
              <a:rPr lang="de-DE" dirty="0" err="1"/>
              <a:t>services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clients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</a:t>
            </a:r>
            <a:r>
              <a:rPr lang="de-DE" dirty="0" err="1"/>
              <a:t>team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17.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002B52-41AF-E263-3BB9-6499FF12B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B6623925-2417-09FB-81E5-A0618813EE7F}"/>
              </a:ext>
            </a:extLst>
          </p:cNvPr>
          <p:cNvSpPr txBox="1">
            <a:spLocks/>
          </p:cNvSpPr>
          <p:nvPr/>
        </p:nvSpPr>
        <p:spPr>
          <a:xfrm>
            <a:off x="2321906" y="2164262"/>
            <a:ext cx="3238418" cy="936000"/>
          </a:xfrm>
          <a:prstGeom prst="rect">
            <a:avLst/>
          </a:prstGeom>
        </p:spPr>
        <p:txBody>
          <a:bodyPr lIns="72000" tIns="72000" rIns="72000" bIns="72000" anchor="ctr" anchorCtr="0">
            <a:noAutofit/>
          </a:bodyPr>
          <a:lstStyle>
            <a:lvl1pPr marL="285750" marR="0" indent="-285750" algn="l" defTabSz="779949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b="1" dirty="0"/>
              <a:t>Foundation of finccam investment GmbH as a fully licensed financial services provider in Munich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9705E4A-75EC-AA93-CA5E-949F0A932EF7}"/>
              </a:ext>
            </a:extLst>
          </p:cNvPr>
          <p:cNvCxnSpPr/>
          <p:nvPr/>
        </p:nvCxnSpPr>
        <p:spPr>
          <a:xfrm>
            <a:off x="2249906" y="2164262"/>
            <a:ext cx="0" cy="9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D8CC02B9-F9FD-A1C3-1199-55E3CD4D1E7F}"/>
              </a:ext>
            </a:extLst>
          </p:cNvPr>
          <p:cNvSpPr txBox="1">
            <a:spLocks/>
          </p:cNvSpPr>
          <p:nvPr/>
        </p:nvSpPr>
        <p:spPr>
          <a:xfrm>
            <a:off x="1025908" y="2164262"/>
            <a:ext cx="1151998" cy="936000"/>
          </a:xfrm>
          <a:prstGeom prst="rect">
            <a:avLst/>
          </a:prstGeom>
        </p:spPr>
        <p:txBody>
          <a:bodyPr lIns="72000" tIns="72000" rIns="72000" bIns="72000" anchor="ctr" anchorCtr="1">
            <a:noAutofit/>
          </a:bodyPr>
          <a:lstStyle>
            <a:lvl1pPr marL="285750" marR="0" indent="-285750" algn="l" defTabSz="779949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de-DE" b="1">
                <a:solidFill>
                  <a:srgbClr val="9D004F"/>
                </a:solidFill>
              </a:rPr>
              <a:t>2018</a:t>
            </a: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405CE091-28C0-4CE7-83A7-82DF88D3C3AB}"/>
              </a:ext>
            </a:extLst>
          </p:cNvPr>
          <p:cNvSpPr txBox="1">
            <a:spLocks/>
          </p:cNvSpPr>
          <p:nvPr/>
        </p:nvSpPr>
        <p:spPr>
          <a:xfrm>
            <a:off x="2321906" y="3718082"/>
            <a:ext cx="2808000" cy="936000"/>
          </a:xfrm>
          <a:prstGeom prst="rect">
            <a:avLst/>
          </a:prstGeom>
        </p:spPr>
        <p:txBody>
          <a:bodyPr lIns="72000" tIns="72000" rIns="72000" bIns="72000" anchor="ctr" anchorCtr="0">
            <a:noAutofit/>
          </a:bodyPr>
          <a:lstStyle>
            <a:lvl1pPr marR="0" indent="0" defTabSz="779949" fontAlgn="auto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400" b="1"/>
            </a:lvl1pPr>
            <a:lvl2pPr marL="584962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/>
            </a:lvl2pPr>
            <a:lvl3pPr marL="974937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/>
            </a:lvl3pPr>
            <a:lvl4pPr marL="1364911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4pPr>
            <a:lvl5pPr marL="1754886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5pPr>
            <a:lvl6pPr marL="2144860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6pPr>
            <a:lvl7pPr marL="2534834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7pPr>
            <a:lvl8pPr marL="2924809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8pPr>
            <a:lvl9pPr marL="3314783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9pPr>
          </a:lstStyle>
          <a:p>
            <a:r>
              <a:rPr lang="en-US"/>
              <a:t>Highly qualified staff in the areas of portfolio management, quant IT and regulatory affairs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918EEEC8-2DA2-5235-5F95-A6D236A6BED9}"/>
              </a:ext>
            </a:extLst>
          </p:cNvPr>
          <p:cNvCxnSpPr/>
          <p:nvPr/>
        </p:nvCxnSpPr>
        <p:spPr>
          <a:xfrm>
            <a:off x="2249904" y="3718082"/>
            <a:ext cx="0" cy="9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F1D061B5-727C-174C-FCC5-EE65C30EC8D2}"/>
              </a:ext>
            </a:extLst>
          </p:cNvPr>
          <p:cNvSpPr txBox="1">
            <a:spLocks/>
          </p:cNvSpPr>
          <p:nvPr/>
        </p:nvSpPr>
        <p:spPr>
          <a:xfrm>
            <a:off x="1025906" y="3718082"/>
            <a:ext cx="1151998" cy="936000"/>
          </a:xfrm>
          <a:prstGeom prst="rect">
            <a:avLst/>
          </a:prstGeom>
        </p:spPr>
        <p:txBody>
          <a:bodyPr lIns="72000" tIns="72000" rIns="72000" bIns="72000" anchor="ctr" anchorCtr="1">
            <a:noAutofit/>
          </a:bodyPr>
          <a:lstStyle>
            <a:lvl1pPr marL="285750" marR="0" indent="-285750" algn="l" defTabSz="779949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de-DE" b="1">
                <a:solidFill>
                  <a:srgbClr val="9D004F"/>
                </a:solidFill>
              </a:rPr>
              <a:t>17</a:t>
            </a:r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47C037C8-1F4A-E438-5106-37F48C6C7FC3}"/>
              </a:ext>
            </a:extLst>
          </p:cNvPr>
          <p:cNvSpPr txBox="1">
            <a:spLocks/>
          </p:cNvSpPr>
          <p:nvPr/>
        </p:nvSpPr>
        <p:spPr>
          <a:xfrm>
            <a:off x="7289906" y="2164262"/>
            <a:ext cx="2160000" cy="936000"/>
          </a:xfrm>
          <a:prstGeom prst="rect">
            <a:avLst/>
          </a:prstGeom>
        </p:spPr>
        <p:txBody>
          <a:bodyPr lIns="72000" tIns="72000" rIns="72000" bIns="72000" anchor="ctr" anchorCtr="0">
            <a:noAutofit/>
          </a:bodyPr>
          <a:lstStyle>
            <a:lvl1pPr marL="285750" marR="0" indent="-285750" algn="l" defTabSz="779949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b="1"/>
              <a:t>Assets </a:t>
            </a:r>
            <a:r>
              <a:rPr lang="de-DE" b="1" err="1"/>
              <a:t>under</a:t>
            </a:r>
            <a:r>
              <a:rPr lang="de-DE" b="1"/>
              <a:t> Management (incl. Overlay)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AB6DD7D8-68B8-6314-225F-58A182FFFB20}"/>
              </a:ext>
            </a:extLst>
          </p:cNvPr>
          <p:cNvCxnSpPr/>
          <p:nvPr/>
        </p:nvCxnSpPr>
        <p:spPr>
          <a:xfrm>
            <a:off x="7217906" y="2164262"/>
            <a:ext cx="0" cy="9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1D69513B-B4B7-D2F5-1B5E-9142ABD8297F}"/>
              </a:ext>
            </a:extLst>
          </p:cNvPr>
          <p:cNvSpPr txBox="1">
            <a:spLocks/>
          </p:cNvSpPr>
          <p:nvPr/>
        </p:nvSpPr>
        <p:spPr>
          <a:xfrm>
            <a:off x="5921908" y="2164262"/>
            <a:ext cx="1223998" cy="936000"/>
          </a:xfrm>
          <a:prstGeom prst="rect">
            <a:avLst/>
          </a:prstGeom>
        </p:spPr>
        <p:txBody>
          <a:bodyPr lIns="72000" tIns="72000" rIns="72000" bIns="72000" anchor="ctr" anchorCtr="1">
            <a:noAutofit/>
          </a:bodyPr>
          <a:lstStyle>
            <a:lvl1pPr marL="285750" marR="0" indent="-285750" algn="l" defTabSz="779949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de-DE" b="1">
                <a:solidFill>
                  <a:srgbClr val="9D004F"/>
                </a:solidFill>
              </a:rPr>
              <a:t>EUR 3.9 </a:t>
            </a:r>
            <a:r>
              <a:rPr lang="de-DE" b="1" err="1">
                <a:solidFill>
                  <a:srgbClr val="9D004F"/>
                </a:solidFill>
              </a:rPr>
              <a:t>bn</a:t>
            </a:r>
            <a:endParaRPr lang="de-DE" b="1">
              <a:solidFill>
                <a:srgbClr val="9D004F"/>
              </a:solidFill>
            </a:endParaRPr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2DCF7CC5-B2A7-ADAB-08C9-6762ACE1693F}"/>
              </a:ext>
            </a:extLst>
          </p:cNvPr>
          <p:cNvSpPr txBox="1">
            <a:spLocks/>
          </p:cNvSpPr>
          <p:nvPr/>
        </p:nvSpPr>
        <p:spPr>
          <a:xfrm>
            <a:off x="7289904" y="3687804"/>
            <a:ext cx="3073293" cy="936000"/>
          </a:xfrm>
          <a:prstGeom prst="rect">
            <a:avLst/>
          </a:prstGeom>
        </p:spPr>
        <p:txBody>
          <a:bodyPr lIns="72000" tIns="72000" rIns="72000" bIns="72000" anchor="ctr" anchorCtr="0">
            <a:noAutofit/>
          </a:bodyPr>
          <a:lstStyle>
            <a:lvl1pPr marR="0" indent="0" defTabSz="779949" fontAlgn="auto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400" b="1"/>
            </a:lvl1pPr>
            <a:lvl2pPr marL="584962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/>
            </a:lvl2pPr>
            <a:lvl3pPr marL="974937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/>
            </a:lvl3pPr>
            <a:lvl4pPr marL="1364911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4pPr>
            <a:lvl5pPr marL="1754886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5pPr>
            <a:lvl6pPr marL="2144860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6pPr>
            <a:lvl7pPr marL="2534834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7pPr>
            <a:lvl8pPr marL="2924809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8pPr>
            <a:lvl9pPr marL="3314783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9pPr>
          </a:lstStyle>
          <a:p>
            <a:r>
              <a:rPr lang="en-US"/>
              <a:t>Assets under Advisory</a:t>
            </a: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AB8C7C6A-287A-7963-9F4B-5836ABD11292}"/>
              </a:ext>
            </a:extLst>
          </p:cNvPr>
          <p:cNvCxnSpPr/>
          <p:nvPr/>
        </p:nvCxnSpPr>
        <p:spPr>
          <a:xfrm>
            <a:off x="7217904" y="3718082"/>
            <a:ext cx="0" cy="9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82B90213-F6F1-24BA-5004-40E8908A6C21}"/>
              </a:ext>
            </a:extLst>
          </p:cNvPr>
          <p:cNvSpPr txBox="1">
            <a:spLocks/>
          </p:cNvSpPr>
          <p:nvPr/>
        </p:nvSpPr>
        <p:spPr>
          <a:xfrm>
            <a:off x="5993906" y="3718082"/>
            <a:ext cx="1151998" cy="936000"/>
          </a:xfrm>
          <a:prstGeom prst="rect">
            <a:avLst/>
          </a:prstGeom>
        </p:spPr>
        <p:txBody>
          <a:bodyPr lIns="72000" tIns="72000" rIns="72000" bIns="72000" anchor="ctr" anchorCtr="1">
            <a:noAutofit/>
          </a:bodyPr>
          <a:lstStyle>
            <a:lvl1pPr marL="285750" marR="0" indent="-285750" algn="l" defTabSz="779949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endParaRPr lang="de-DE" b="1">
              <a:solidFill>
                <a:srgbClr val="9D004F"/>
              </a:solidFill>
            </a:endParaRPr>
          </a:p>
        </p:txBody>
      </p: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BB4993EC-9D14-DE29-C0D6-0A28B6DCB45F}"/>
              </a:ext>
            </a:extLst>
          </p:cNvPr>
          <p:cNvSpPr txBox="1">
            <a:spLocks/>
          </p:cNvSpPr>
          <p:nvPr/>
        </p:nvSpPr>
        <p:spPr>
          <a:xfrm>
            <a:off x="5993906" y="3718082"/>
            <a:ext cx="1151998" cy="936000"/>
          </a:xfrm>
          <a:prstGeom prst="rect">
            <a:avLst/>
          </a:prstGeom>
        </p:spPr>
        <p:txBody>
          <a:bodyPr lIns="72000" tIns="72000" rIns="72000" bIns="72000" anchor="ctr" anchorCtr="1">
            <a:noAutofit/>
          </a:bodyPr>
          <a:lstStyle>
            <a:lvl1pPr marL="285750" marR="0" indent="-285750" algn="l" defTabSz="779949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de-DE" b="1">
                <a:solidFill>
                  <a:srgbClr val="9D004F"/>
                </a:solidFill>
              </a:rPr>
              <a:t>EUR 7.9 </a:t>
            </a:r>
            <a:r>
              <a:rPr lang="de-DE" b="1" err="1">
                <a:solidFill>
                  <a:srgbClr val="9D004F"/>
                </a:solidFill>
              </a:rPr>
              <a:t>bn</a:t>
            </a:r>
            <a:endParaRPr lang="de-DE" b="1">
              <a:solidFill>
                <a:srgbClr val="9D004F"/>
              </a:solidFill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44AA56B-E76A-B829-85F1-A662FEF820F9}"/>
              </a:ext>
            </a:extLst>
          </p:cNvPr>
          <p:cNvSpPr txBox="1">
            <a:spLocks/>
          </p:cNvSpPr>
          <p:nvPr/>
        </p:nvSpPr>
        <p:spPr>
          <a:xfrm>
            <a:off x="2321906" y="5271902"/>
            <a:ext cx="2808000" cy="936000"/>
          </a:xfrm>
          <a:prstGeom prst="rect">
            <a:avLst/>
          </a:prstGeom>
        </p:spPr>
        <p:txBody>
          <a:bodyPr lIns="72000" tIns="72000" rIns="72000" bIns="72000" anchor="ctr" anchorCtr="0">
            <a:noAutofit/>
          </a:bodyPr>
          <a:lstStyle>
            <a:lvl1pPr marR="0" indent="0" defTabSz="779949" fontAlgn="auto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400" b="1"/>
            </a:lvl1pPr>
            <a:lvl2pPr marL="584962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/>
            </a:lvl2pPr>
            <a:lvl3pPr marL="974937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/>
            </a:lvl3pPr>
            <a:lvl4pPr marL="1364911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4pPr>
            <a:lvl5pPr marL="1754886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5pPr>
            <a:lvl6pPr marL="2144860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6pPr>
            <a:lvl7pPr marL="2534834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7pPr>
            <a:lvl8pPr marL="2924809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8pPr>
            <a:lvl9pPr marL="3314783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9pPr>
          </a:lstStyle>
          <a:p>
            <a:r>
              <a:rPr lang="en-US" dirty="0"/>
              <a:t>Years duration of the longest customer and client relationships</a:t>
            </a:r>
            <a:endParaRPr lang="de-DE" dirty="0"/>
          </a:p>
        </p:txBody>
      </p: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DA4047A6-D290-F8D1-AD85-552E3D2D1B4C}"/>
              </a:ext>
            </a:extLst>
          </p:cNvPr>
          <p:cNvCxnSpPr/>
          <p:nvPr/>
        </p:nvCxnSpPr>
        <p:spPr>
          <a:xfrm>
            <a:off x="2249904" y="5271902"/>
            <a:ext cx="0" cy="9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2">
            <a:extLst>
              <a:ext uri="{FF2B5EF4-FFF2-40B4-BE49-F238E27FC236}">
                <a16:creationId xmlns:a16="http://schemas.microsoft.com/office/drawing/2014/main" id="{D9FE0218-F1B6-B2F1-AE81-4955EB769B9A}"/>
              </a:ext>
            </a:extLst>
          </p:cNvPr>
          <p:cNvSpPr txBox="1">
            <a:spLocks/>
          </p:cNvSpPr>
          <p:nvPr/>
        </p:nvSpPr>
        <p:spPr>
          <a:xfrm>
            <a:off x="1025906" y="5271902"/>
            <a:ext cx="1151998" cy="936000"/>
          </a:xfrm>
          <a:prstGeom prst="rect">
            <a:avLst/>
          </a:prstGeom>
        </p:spPr>
        <p:txBody>
          <a:bodyPr lIns="72000" tIns="72000" rIns="72000" bIns="72000" anchor="ctr" anchorCtr="1">
            <a:noAutofit/>
          </a:bodyPr>
          <a:lstStyle>
            <a:lvl1pPr marL="285750" marR="0" indent="-285750" algn="l" defTabSz="779949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de-DE" b="1">
                <a:solidFill>
                  <a:srgbClr val="9D004F"/>
                </a:solidFill>
              </a:rPr>
              <a:t>&gt; 15</a:t>
            </a:r>
          </a:p>
        </p:txBody>
      </p:sp>
      <p:sp>
        <p:nvSpPr>
          <p:cNvPr id="22" name="Textplatzhalter 2">
            <a:extLst>
              <a:ext uri="{FF2B5EF4-FFF2-40B4-BE49-F238E27FC236}">
                <a16:creationId xmlns:a16="http://schemas.microsoft.com/office/drawing/2014/main" id="{62309F9F-8638-F2E0-C8E0-1184F7E738C4}"/>
              </a:ext>
            </a:extLst>
          </p:cNvPr>
          <p:cNvSpPr txBox="1">
            <a:spLocks/>
          </p:cNvSpPr>
          <p:nvPr/>
        </p:nvSpPr>
        <p:spPr>
          <a:xfrm>
            <a:off x="7289906" y="5271902"/>
            <a:ext cx="2641872" cy="936000"/>
          </a:xfrm>
          <a:prstGeom prst="rect">
            <a:avLst/>
          </a:prstGeom>
        </p:spPr>
        <p:txBody>
          <a:bodyPr lIns="72000" tIns="72000" rIns="72000" bIns="72000" anchor="ctr" anchorCtr="0">
            <a:noAutofit/>
          </a:bodyPr>
          <a:lstStyle>
            <a:lvl1pPr marR="0" indent="0" defTabSz="779949" fontAlgn="auto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400" b="1"/>
            </a:lvl1pPr>
            <a:lvl2pPr marL="584962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/>
            </a:lvl2pPr>
            <a:lvl3pPr marL="974937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/>
            </a:lvl3pPr>
            <a:lvl4pPr marL="1364911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4pPr>
            <a:lvl5pPr marL="1754886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5pPr>
            <a:lvl6pPr marL="2144860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6pPr>
            <a:lvl7pPr marL="2534834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7pPr>
            <a:lvl8pPr marL="2924809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8pPr>
            <a:lvl9pPr marL="3314783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9pPr>
          </a:lstStyle>
          <a:p>
            <a:r>
              <a:rPr lang="en-US"/>
              <a:t>Independent and committed only to our customers</a:t>
            </a:r>
            <a:endParaRPr lang="de-DE"/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B5875B56-9D63-9B3E-4F21-CD99DB5A22E6}"/>
              </a:ext>
            </a:extLst>
          </p:cNvPr>
          <p:cNvCxnSpPr/>
          <p:nvPr/>
        </p:nvCxnSpPr>
        <p:spPr>
          <a:xfrm>
            <a:off x="7217904" y="5271902"/>
            <a:ext cx="0" cy="9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platzhalter 2">
            <a:extLst>
              <a:ext uri="{FF2B5EF4-FFF2-40B4-BE49-F238E27FC236}">
                <a16:creationId xmlns:a16="http://schemas.microsoft.com/office/drawing/2014/main" id="{8F1ED742-F10F-FBE7-5A73-76BBE82A4DBA}"/>
              </a:ext>
            </a:extLst>
          </p:cNvPr>
          <p:cNvSpPr txBox="1">
            <a:spLocks/>
          </p:cNvSpPr>
          <p:nvPr/>
        </p:nvSpPr>
        <p:spPr>
          <a:xfrm>
            <a:off x="5993906" y="5271902"/>
            <a:ext cx="1151998" cy="936000"/>
          </a:xfrm>
          <a:prstGeom prst="rect">
            <a:avLst/>
          </a:prstGeom>
        </p:spPr>
        <p:txBody>
          <a:bodyPr lIns="72000" tIns="72000" rIns="72000" bIns="72000" anchor="ctr" anchorCtr="1">
            <a:noAutofit/>
          </a:bodyPr>
          <a:lstStyle>
            <a:lvl1pPr marL="285750" marR="0" indent="-285750" algn="l" defTabSz="779949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de-DE" b="1">
                <a:solidFill>
                  <a:srgbClr val="9D004F"/>
                </a:solidFill>
              </a:rPr>
              <a:t>100%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79CDD756-8E08-CA41-39E0-914EBE1D980D}"/>
              </a:ext>
            </a:extLst>
          </p:cNvPr>
          <p:cNvSpPr txBox="1"/>
          <p:nvPr/>
        </p:nvSpPr>
        <p:spPr bwMode="auto">
          <a:xfrm>
            <a:off x="7217904" y="6409684"/>
            <a:ext cx="3145288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75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/>
                <a:ea typeface="+mn-ea"/>
                <a:cs typeface="+mn-cs"/>
              </a:rPr>
              <a:t>Source: finccam, August 2024</a:t>
            </a:r>
          </a:p>
        </p:txBody>
      </p:sp>
      <p:sp>
        <p:nvSpPr>
          <p:cNvPr id="19" name="Textplatzhalter 1">
            <a:extLst>
              <a:ext uri="{FF2B5EF4-FFF2-40B4-BE49-F238E27FC236}">
                <a16:creationId xmlns:a16="http://schemas.microsoft.com/office/drawing/2014/main" id="{E0249613-15EA-3DBD-DD05-B813AB10BAED}"/>
              </a:ext>
            </a:extLst>
          </p:cNvPr>
          <p:cNvSpPr txBox="1">
            <a:spLocks/>
          </p:cNvSpPr>
          <p:nvPr/>
        </p:nvSpPr>
        <p:spPr>
          <a:xfrm>
            <a:off x="1025906" y="458263"/>
            <a:ext cx="792000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779949" rtl="0" eaLnBrk="1" latinLnBrk="0" hangingPunct="1">
              <a:lnSpc>
                <a:spcPct val="90000"/>
              </a:lnSpc>
              <a:spcBef>
                <a:spcPts val="853"/>
              </a:spcBef>
              <a:buFont typeface="Arial" panose="020B0604020202020204" pitchFamily="34" charset="0"/>
              <a:buNone/>
              <a:defRPr sz="1800" b="1" kern="1200" spc="3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Introduction</a:t>
            </a:r>
            <a:r>
              <a:rPr lang="de-DE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b="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lang="de-DE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finccam</a:t>
            </a:r>
          </a:p>
        </p:txBody>
      </p:sp>
    </p:spTree>
    <p:extLst>
      <p:ext uri="{BB962C8B-B14F-4D97-AF65-F5344CB8AC3E}">
        <p14:creationId xmlns:p14="http://schemas.microsoft.com/office/powerpoint/2010/main" val="1616662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3DB4ABD-8736-4CB1-9C80-86DFE58DFF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5906" y="1002057"/>
            <a:ext cx="7920001" cy="249299"/>
          </a:xfrm>
        </p:spPr>
        <p:txBody>
          <a:bodyPr/>
          <a:lstStyle/>
          <a:p>
            <a:r>
              <a:rPr lang="en-US" dirty="0"/>
              <a:t>We offer three closely related services.</a:t>
            </a:r>
          </a:p>
        </p:txBody>
      </p:sp>
      <p:pic>
        <p:nvPicPr>
          <p:cNvPr id="6" name="Grafik 5" descr="Kreisdiagramm">
            <a:extLst>
              <a:ext uri="{FF2B5EF4-FFF2-40B4-BE49-F238E27FC236}">
                <a16:creationId xmlns:a16="http://schemas.microsoft.com/office/drawing/2014/main" id="{22EEBB93-33C8-4133-81FB-E48561F38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0000" y="4729712"/>
            <a:ext cx="1045846" cy="1045846"/>
          </a:xfrm>
          <a:prstGeom prst="rect">
            <a:avLst/>
          </a:prstGeom>
        </p:spPr>
      </p:pic>
      <p:pic>
        <p:nvPicPr>
          <p:cNvPr id="8" name="Grafik 7" descr="Reagenzgläser">
            <a:extLst>
              <a:ext uri="{FF2B5EF4-FFF2-40B4-BE49-F238E27FC236}">
                <a16:creationId xmlns:a16="http://schemas.microsoft.com/office/drawing/2014/main" id="{7C2F6B32-2A57-4874-94A0-A24AF79DCB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0000" y="2194231"/>
            <a:ext cx="1045846" cy="1045846"/>
          </a:xfrm>
          <a:prstGeom prst="rect">
            <a:avLst/>
          </a:prstGeom>
        </p:spPr>
      </p:pic>
      <p:pic>
        <p:nvPicPr>
          <p:cNvPr id="10" name="Grafik 9" descr="Abwärtstrend">
            <a:extLst>
              <a:ext uri="{FF2B5EF4-FFF2-40B4-BE49-F238E27FC236}">
                <a16:creationId xmlns:a16="http://schemas.microsoft.com/office/drawing/2014/main" id="{F52A0302-4A30-417C-9EE5-E5129E699E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0000" y="3438881"/>
            <a:ext cx="1045846" cy="1045846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A8B73854-03AE-4A11-83C4-89D5EBF2C9B0}"/>
              </a:ext>
            </a:extLst>
          </p:cNvPr>
          <p:cNvSpPr txBox="1"/>
          <p:nvPr/>
        </p:nvSpPr>
        <p:spPr bwMode="auto">
          <a:xfrm>
            <a:off x="2679091" y="4729712"/>
            <a:ext cx="201881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ctr" anchorCtr="0" upright="1">
            <a:normAutofit/>
          </a:bodyPr>
          <a:lstStyle/>
          <a:p>
            <a:r>
              <a:rPr lang="en-US" sz="1500" b="1">
                <a:solidFill>
                  <a:srgbClr val="9D004F"/>
                </a:solidFill>
                <a:cs typeface="Calibri" panose="020F0502020204030204" pitchFamily="34" charset="0"/>
              </a:rPr>
              <a:t>Portfolio Construction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48489C42-EF26-4A54-8A1B-C5AA6F61496A}"/>
              </a:ext>
            </a:extLst>
          </p:cNvPr>
          <p:cNvSpPr txBox="1"/>
          <p:nvPr/>
        </p:nvSpPr>
        <p:spPr bwMode="auto">
          <a:xfrm>
            <a:off x="2679091" y="2194231"/>
            <a:ext cx="201881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ctr" anchorCtr="0" upright="1">
            <a:normAutofit/>
          </a:bodyPr>
          <a:lstStyle/>
          <a:p>
            <a:r>
              <a:rPr lang="en-US" sz="1500" b="1">
                <a:solidFill>
                  <a:srgbClr val="9D004F"/>
                </a:solidFill>
                <a:cs typeface="Calibri" panose="020F0502020204030204" pitchFamily="34" charset="0"/>
              </a:rPr>
              <a:t>Risk Premium Strategies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373000BA-9699-49CD-B5B2-E36A2A0CAC41}"/>
              </a:ext>
            </a:extLst>
          </p:cNvPr>
          <p:cNvSpPr txBox="1"/>
          <p:nvPr/>
        </p:nvSpPr>
        <p:spPr bwMode="auto">
          <a:xfrm>
            <a:off x="2679091" y="3438881"/>
            <a:ext cx="201881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ctr" anchorCtr="0" upright="1">
            <a:normAutofit/>
          </a:bodyPr>
          <a:lstStyle/>
          <a:p>
            <a:r>
              <a:rPr lang="en-US" sz="1500" b="1">
                <a:solidFill>
                  <a:srgbClr val="9D004F"/>
                </a:solidFill>
                <a:cs typeface="Calibri" panose="020F0502020204030204" pitchFamily="34" charset="0"/>
              </a:rPr>
              <a:t>Risk Management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E37CE70A-224F-479B-A3EC-629762D887A0}"/>
              </a:ext>
            </a:extLst>
          </p:cNvPr>
          <p:cNvSpPr txBox="1"/>
          <p:nvPr/>
        </p:nvSpPr>
        <p:spPr bwMode="auto">
          <a:xfrm>
            <a:off x="4913906" y="2194231"/>
            <a:ext cx="427189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ctr" anchorCtr="0" upright="1">
            <a:normAutofit/>
          </a:bodyPr>
          <a:lstStyle/>
          <a:p>
            <a:r>
              <a:rPr lang="en-US" sz="1500" dirty="0"/>
              <a:t>Development and management of investment strategies for individual risk premiums and portfolios of risk premiums.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83538E5-D6BB-4084-B2D4-2580C6C45545}"/>
              </a:ext>
            </a:extLst>
          </p:cNvPr>
          <p:cNvSpPr txBox="1"/>
          <p:nvPr/>
        </p:nvSpPr>
        <p:spPr bwMode="auto">
          <a:xfrm>
            <a:off x="4913905" y="3438881"/>
            <a:ext cx="427189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ctr" anchorCtr="0" upright="1">
            <a:normAutofit/>
          </a:bodyPr>
          <a:lstStyle/>
          <a:p>
            <a:r>
              <a:rPr lang="en-US" sz="1500" dirty="0"/>
              <a:t>Development and management of risk management and tail risk hedging strategies for individual risk factors and overall portfolios.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4C1B9CD-C1E3-4695-AF89-8A987F1960E9}"/>
              </a:ext>
            </a:extLst>
          </p:cNvPr>
          <p:cNvSpPr txBox="1"/>
          <p:nvPr/>
        </p:nvSpPr>
        <p:spPr bwMode="auto">
          <a:xfrm>
            <a:off x="4913905" y="4729712"/>
            <a:ext cx="427189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ctr" anchorCtr="0" upright="1">
            <a:noAutofit/>
          </a:bodyPr>
          <a:lstStyle/>
          <a:p>
            <a:r>
              <a:rPr lang="en-US" sz="1500" dirty="0"/>
              <a:t>Efficient portfolio construction for multi-asset mandates, taking into account individual risk and return targets.</a:t>
            </a:r>
          </a:p>
        </p:txBody>
      </p:sp>
      <p:sp>
        <p:nvSpPr>
          <p:cNvPr id="25" name="Foliennummernplatzhalter 3">
            <a:extLst>
              <a:ext uri="{FF2B5EF4-FFF2-40B4-BE49-F238E27FC236}">
                <a16:creationId xmlns:a16="http://schemas.microsoft.com/office/drawing/2014/main" id="{C7BB9F11-A20C-4AD1-984B-0042DFA084B6}"/>
              </a:ext>
            </a:extLst>
          </p:cNvPr>
          <p:cNvSpPr txBox="1">
            <a:spLocks/>
          </p:cNvSpPr>
          <p:nvPr/>
        </p:nvSpPr>
        <p:spPr>
          <a:xfrm>
            <a:off x="1025906" y="6663600"/>
            <a:ext cx="684000" cy="180000"/>
          </a:xfrm>
          <a:prstGeom prst="rect">
            <a:avLst/>
          </a:prstGeom>
        </p:spPr>
        <p:txBody>
          <a:bodyPr vert="horz" lIns="0" tIns="0" rIns="288000" bIns="0" rtlCol="0" anchor="ctr"/>
          <a:lstStyle>
            <a:defPPr>
              <a:defRPr lang="de-DE"/>
            </a:defPPr>
            <a:lvl1pPr marL="0" algn="r" defTabSz="975668" rtl="0" eaLnBrk="1" latinLnBrk="0" hangingPunct="1">
              <a:defRPr sz="1100" b="1" kern="120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87834" algn="l" defTabSz="975668" rtl="0" eaLnBrk="1" latinLnBrk="0" hangingPunct="1"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5668" algn="l" defTabSz="975668" rtl="0" eaLnBrk="1" latinLnBrk="0" hangingPunct="1"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502" algn="l" defTabSz="975668" rtl="0" eaLnBrk="1" latinLnBrk="0" hangingPunct="1"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1336" algn="l" defTabSz="975668" rtl="0" eaLnBrk="1" latinLnBrk="0" hangingPunct="1"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9170" algn="l" defTabSz="975668" rtl="0" eaLnBrk="1" latinLnBrk="0" hangingPunct="1"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7004" algn="l" defTabSz="975668" rtl="0" eaLnBrk="1" latinLnBrk="0" hangingPunct="1"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4837" algn="l" defTabSz="975668" rtl="0" eaLnBrk="1" latinLnBrk="0" hangingPunct="1"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02671" algn="l" defTabSz="975668" rtl="0" eaLnBrk="1" latinLnBrk="0" hangingPunct="1"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52579DB-CBE9-4C7B-AEBA-4694FD4C2E87}" type="slidenum">
              <a:rPr lang="en-US" smtClean="0"/>
              <a:pPr algn="l"/>
              <a:t>8</a:t>
            </a:fld>
            <a:endParaRPr lang="en-US"/>
          </a:p>
        </p:txBody>
      </p:sp>
      <p:sp>
        <p:nvSpPr>
          <p:cNvPr id="3" name="Textplatzhalter 1">
            <a:extLst>
              <a:ext uri="{FF2B5EF4-FFF2-40B4-BE49-F238E27FC236}">
                <a16:creationId xmlns:a16="http://schemas.microsoft.com/office/drawing/2014/main" id="{2AA49BD0-E19D-CD7A-1BE7-72839E6BF348}"/>
              </a:ext>
            </a:extLst>
          </p:cNvPr>
          <p:cNvSpPr txBox="1">
            <a:spLocks/>
          </p:cNvSpPr>
          <p:nvPr/>
        </p:nvSpPr>
        <p:spPr>
          <a:xfrm>
            <a:off x="1025906" y="458263"/>
            <a:ext cx="792000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779949" rtl="0" eaLnBrk="1" latinLnBrk="0" hangingPunct="1">
              <a:lnSpc>
                <a:spcPct val="90000"/>
              </a:lnSpc>
              <a:spcBef>
                <a:spcPts val="853"/>
              </a:spcBef>
              <a:buFont typeface="Arial" panose="020B0604020202020204" pitchFamily="34" charset="0"/>
              <a:buNone/>
              <a:defRPr sz="1800" b="1" kern="1200" spc="3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Our</a:t>
            </a:r>
            <a:r>
              <a:rPr lang="de-DE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b="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core</a:t>
            </a:r>
            <a:r>
              <a:rPr lang="de-DE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b="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experise</a:t>
            </a:r>
            <a:endParaRPr lang="de-DE" b="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571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58AF12-216D-4D86-B639-BF2E594B2B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6674" y="1007656"/>
            <a:ext cx="7920001" cy="249299"/>
          </a:xfrm>
        </p:spPr>
        <p:txBody>
          <a:bodyPr/>
          <a:lstStyle/>
          <a:p>
            <a:r>
              <a:rPr lang="de-DE" dirty="0" err="1"/>
              <a:t>Occam‘s</a:t>
            </a:r>
            <a:r>
              <a:rPr lang="de-DE" dirty="0"/>
              <a:t> Razor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foundation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style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95230-884C-4467-B7EC-2C8933827F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5906" y="2160000"/>
            <a:ext cx="7920002" cy="4503600"/>
          </a:xfrm>
        </p:spPr>
        <p:txBody>
          <a:bodyPr/>
          <a:lstStyle/>
          <a:p>
            <a:pPr marL="0" indent="0">
              <a:lnSpc>
                <a:spcPct val="170000"/>
              </a:lnSpc>
              <a:buNone/>
            </a:pPr>
            <a:r>
              <a:rPr lang="de-DE" b="1"/>
              <a:t>William </a:t>
            </a:r>
            <a:r>
              <a:rPr lang="de-DE" b="1" err="1"/>
              <a:t>of</a:t>
            </a:r>
            <a:r>
              <a:rPr lang="de-DE" b="1"/>
              <a:t> Occam</a:t>
            </a:r>
            <a:r>
              <a:rPr lang="de-DE"/>
              <a:t>, </a:t>
            </a:r>
            <a:r>
              <a:rPr lang="de-DE" err="1"/>
              <a:t>born</a:t>
            </a:r>
            <a:r>
              <a:rPr lang="de-DE"/>
              <a:t> </a:t>
            </a:r>
            <a:r>
              <a:rPr lang="de-DE" err="1"/>
              <a:t>about</a:t>
            </a:r>
            <a:r>
              <a:rPr lang="de-DE"/>
              <a:t> 1288 in Ockham in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county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Surrey, England and </a:t>
            </a:r>
            <a:r>
              <a:rPr lang="de-DE" err="1"/>
              <a:t>died</a:t>
            </a:r>
            <a:r>
              <a:rPr lang="de-DE"/>
              <a:t> 9 April 1347 in Munich, was a </a:t>
            </a:r>
            <a:r>
              <a:rPr lang="de-DE" err="1"/>
              <a:t>famous</a:t>
            </a:r>
            <a:r>
              <a:rPr lang="de-DE"/>
              <a:t> </a:t>
            </a:r>
            <a:r>
              <a:rPr lang="de-DE" err="1"/>
              <a:t>medieval</a:t>
            </a:r>
            <a:r>
              <a:rPr lang="de-DE"/>
              <a:t> </a:t>
            </a:r>
            <a:r>
              <a:rPr lang="de-DE" err="1"/>
              <a:t>philosopher</a:t>
            </a:r>
            <a:r>
              <a:rPr lang="de-DE"/>
              <a:t> and </a:t>
            </a:r>
            <a:r>
              <a:rPr lang="de-DE" err="1"/>
              <a:t>theologian</a:t>
            </a:r>
            <a:r>
              <a:rPr lang="de-DE"/>
              <a:t>. </a:t>
            </a:r>
            <a:br>
              <a:rPr lang="de-DE"/>
            </a:br>
            <a:br>
              <a:rPr lang="de-DE"/>
            </a:br>
            <a:r>
              <a:rPr lang="de-DE"/>
              <a:t>An essential </a:t>
            </a:r>
            <a:r>
              <a:rPr lang="de-DE" err="1"/>
              <a:t>principle</a:t>
            </a:r>
            <a:r>
              <a:rPr lang="de-DE"/>
              <a:t> </a:t>
            </a:r>
            <a:r>
              <a:rPr lang="de-DE" err="1"/>
              <a:t>developed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Wilhelm von Occam and </a:t>
            </a:r>
            <a:r>
              <a:rPr lang="de-DE" err="1"/>
              <a:t>named</a:t>
            </a:r>
            <a:r>
              <a:rPr lang="de-DE"/>
              <a:t> after </a:t>
            </a:r>
            <a:r>
              <a:rPr lang="de-DE" err="1"/>
              <a:t>him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b="1"/>
              <a:t>Occams' Razor </a:t>
            </a:r>
            <a:r>
              <a:rPr lang="de-DE"/>
              <a:t>- also </a:t>
            </a:r>
            <a:r>
              <a:rPr lang="de-DE" b="1" err="1"/>
              <a:t>the</a:t>
            </a:r>
            <a:r>
              <a:rPr lang="de-DE" b="1"/>
              <a:t> </a:t>
            </a:r>
            <a:r>
              <a:rPr lang="de-DE" b="1" err="1"/>
              <a:t>principle</a:t>
            </a:r>
            <a:r>
              <a:rPr lang="de-DE" b="1"/>
              <a:t> </a:t>
            </a:r>
            <a:r>
              <a:rPr lang="de-DE" b="1" err="1"/>
              <a:t>of</a:t>
            </a:r>
            <a:r>
              <a:rPr lang="de-DE" b="1"/>
              <a:t> </a:t>
            </a:r>
            <a:r>
              <a:rPr lang="de-DE" b="1" err="1"/>
              <a:t>parsimony</a:t>
            </a:r>
            <a:r>
              <a:rPr lang="de-DE"/>
              <a:t>.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put</a:t>
            </a:r>
            <a:r>
              <a:rPr lang="de-DE"/>
              <a:t> </a:t>
            </a:r>
            <a:r>
              <a:rPr lang="de-DE" err="1"/>
              <a:t>it</a:t>
            </a:r>
            <a:r>
              <a:rPr lang="de-DE"/>
              <a:t> </a:t>
            </a:r>
            <a:r>
              <a:rPr lang="de-DE" err="1"/>
              <a:t>simply</a:t>
            </a:r>
            <a:r>
              <a:rPr lang="de-DE"/>
              <a:t>,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principle</a:t>
            </a:r>
            <a:r>
              <a:rPr lang="de-DE"/>
              <a:t> </a:t>
            </a:r>
            <a:r>
              <a:rPr lang="de-DE" err="1"/>
              <a:t>calls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simplest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several</a:t>
            </a:r>
            <a:r>
              <a:rPr lang="de-DE"/>
              <a:t> </a:t>
            </a:r>
            <a:r>
              <a:rPr lang="de-DE" err="1"/>
              <a:t>explanations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equal</a:t>
            </a:r>
            <a:r>
              <a:rPr lang="de-DE"/>
              <a:t> </a:t>
            </a:r>
            <a:r>
              <a:rPr lang="de-DE" err="1"/>
              <a:t>value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chosen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a </a:t>
            </a:r>
            <a:r>
              <a:rPr lang="de-DE" err="1"/>
              <a:t>given</a:t>
            </a:r>
            <a:r>
              <a:rPr lang="de-DE"/>
              <a:t> </a:t>
            </a:r>
            <a:r>
              <a:rPr lang="de-DE" err="1"/>
              <a:t>situation</a:t>
            </a:r>
            <a:r>
              <a:rPr lang="de-DE"/>
              <a:t>. A </a:t>
            </a:r>
            <a:r>
              <a:rPr lang="de-DE" err="1"/>
              <a:t>theory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simple </a:t>
            </a:r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it</a:t>
            </a:r>
            <a:r>
              <a:rPr lang="de-DE"/>
              <a:t> </a:t>
            </a:r>
            <a:r>
              <a:rPr lang="de-DE" err="1"/>
              <a:t>contains</a:t>
            </a:r>
            <a:r>
              <a:rPr lang="de-DE"/>
              <a:t> </a:t>
            </a:r>
            <a:r>
              <a:rPr lang="de-DE" err="1"/>
              <a:t>as</a:t>
            </a:r>
            <a:r>
              <a:rPr lang="de-DE"/>
              <a:t> </a:t>
            </a:r>
            <a:r>
              <a:rPr lang="de-DE" err="1"/>
              <a:t>few</a:t>
            </a:r>
            <a:r>
              <a:rPr lang="de-DE"/>
              <a:t> variables and </a:t>
            </a:r>
            <a:r>
              <a:rPr lang="de-DE" err="1"/>
              <a:t>hypotheses</a:t>
            </a:r>
            <a:r>
              <a:rPr lang="de-DE"/>
              <a:t> </a:t>
            </a:r>
            <a:r>
              <a:rPr lang="de-DE" err="1"/>
              <a:t>as</a:t>
            </a:r>
            <a:r>
              <a:rPr lang="de-DE"/>
              <a:t> possible and </a:t>
            </a:r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these</a:t>
            </a:r>
            <a:r>
              <a:rPr lang="de-DE"/>
              <a:t> stand in </a:t>
            </a:r>
            <a:r>
              <a:rPr lang="de-DE" err="1"/>
              <a:t>clear</a:t>
            </a:r>
            <a:r>
              <a:rPr lang="de-DE"/>
              <a:t> </a:t>
            </a:r>
            <a:r>
              <a:rPr lang="de-DE" err="1"/>
              <a:t>logical</a:t>
            </a:r>
            <a:r>
              <a:rPr lang="de-DE"/>
              <a:t> </a:t>
            </a:r>
            <a:r>
              <a:rPr lang="de-DE" err="1"/>
              <a:t>relationships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each</a:t>
            </a:r>
            <a:r>
              <a:rPr lang="de-DE"/>
              <a:t> </a:t>
            </a:r>
            <a:r>
              <a:rPr lang="de-DE" err="1"/>
              <a:t>other</a:t>
            </a:r>
            <a:r>
              <a:rPr lang="de-DE"/>
              <a:t>.</a:t>
            </a:r>
            <a:br>
              <a:rPr lang="de-DE"/>
            </a:br>
            <a:endParaRPr lang="de-DE"/>
          </a:p>
          <a:p>
            <a:pPr marL="0" indent="0">
              <a:lnSpc>
                <a:spcPct val="170000"/>
              </a:lnSpc>
              <a:buNone/>
            </a:pPr>
            <a:r>
              <a:rPr lang="de-DE"/>
              <a:t>At </a:t>
            </a:r>
            <a:r>
              <a:rPr lang="de-DE" b="1" err="1">
                <a:solidFill>
                  <a:srgbClr val="9D004F"/>
                </a:solidFill>
              </a:rPr>
              <a:t>finccam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consistently</a:t>
            </a:r>
            <a:r>
              <a:rPr lang="de-DE"/>
              <a:t> </a:t>
            </a:r>
            <a:r>
              <a:rPr lang="de-DE" err="1"/>
              <a:t>apply</a:t>
            </a:r>
            <a:r>
              <a:rPr lang="de-DE"/>
              <a:t> Wilhelm von </a:t>
            </a:r>
            <a:r>
              <a:rPr lang="de-DE" err="1"/>
              <a:t>Occam's</a:t>
            </a:r>
            <a:r>
              <a:rPr lang="de-DE"/>
              <a:t> </a:t>
            </a:r>
            <a:r>
              <a:rPr lang="de-DE" err="1"/>
              <a:t>principle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parsimony</a:t>
            </a:r>
            <a:r>
              <a:rPr lang="de-DE"/>
              <a:t> </a:t>
            </a:r>
            <a:r>
              <a:rPr lang="de-DE" b="1" err="1"/>
              <a:t>to</a:t>
            </a:r>
            <a:r>
              <a:rPr lang="de-DE" b="1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b="1" err="1"/>
              <a:t>financial</a:t>
            </a:r>
            <a:r>
              <a:rPr lang="de-DE" b="1"/>
              <a:t> </a:t>
            </a:r>
            <a:r>
              <a:rPr lang="de-DE" err="1"/>
              <a:t>sector</a:t>
            </a:r>
            <a:r>
              <a:rPr lang="de-DE"/>
              <a:t> and </a:t>
            </a:r>
            <a:r>
              <a:rPr lang="de-DE" err="1"/>
              <a:t>pursue</a:t>
            </a:r>
            <a:r>
              <a:rPr lang="de-DE"/>
              <a:t> </a:t>
            </a:r>
            <a:r>
              <a:rPr lang="de-DE" b="1" err="1">
                <a:solidFill>
                  <a:srgbClr val="9D004F"/>
                </a:solidFill>
              </a:rPr>
              <a:t>puristic</a:t>
            </a:r>
            <a:r>
              <a:rPr lang="de-DE" b="1">
                <a:solidFill>
                  <a:srgbClr val="9D004F"/>
                </a:solidFill>
              </a:rPr>
              <a:t> </a:t>
            </a:r>
            <a:r>
              <a:rPr lang="de-DE" b="1" err="1">
                <a:solidFill>
                  <a:srgbClr val="9D004F"/>
                </a:solidFill>
              </a:rPr>
              <a:t>investment</a:t>
            </a:r>
            <a:r>
              <a:rPr lang="de-DE" b="1">
                <a:solidFill>
                  <a:srgbClr val="9D004F"/>
                </a:solidFill>
              </a:rPr>
              <a:t> </a:t>
            </a:r>
            <a:r>
              <a:rPr lang="de-DE" b="1" err="1">
                <a:solidFill>
                  <a:srgbClr val="9D004F"/>
                </a:solidFill>
              </a:rPr>
              <a:t>management</a:t>
            </a:r>
            <a:r>
              <a:rPr lang="de-DE" b="1">
                <a:solidFill>
                  <a:srgbClr val="9D004F"/>
                </a:solidFill>
              </a:rPr>
              <a:t> </a:t>
            </a:r>
            <a:r>
              <a:rPr lang="de-DE" b="1" err="1">
                <a:solidFill>
                  <a:srgbClr val="9D004F"/>
                </a:solidFill>
              </a:rPr>
              <a:t>that</a:t>
            </a:r>
            <a:r>
              <a:rPr lang="de-DE" b="1">
                <a:solidFill>
                  <a:srgbClr val="9D004F"/>
                </a:solidFill>
              </a:rPr>
              <a:t> </a:t>
            </a:r>
            <a:r>
              <a:rPr lang="de-DE" b="1" err="1">
                <a:solidFill>
                  <a:srgbClr val="9D004F"/>
                </a:solidFill>
              </a:rPr>
              <a:t>focuses</a:t>
            </a:r>
            <a:r>
              <a:rPr lang="de-DE" b="1">
                <a:solidFill>
                  <a:srgbClr val="9D004F"/>
                </a:solidFill>
              </a:rPr>
              <a:t> on </a:t>
            </a:r>
            <a:r>
              <a:rPr lang="de-DE" b="1" err="1">
                <a:solidFill>
                  <a:srgbClr val="9D004F"/>
                </a:solidFill>
              </a:rPr>
              <a:t>the</a:t>
            </a:r>
            <a:r>
              <a:rPr lang="de-DE" b="1">
                <a:solidFill>
                  <a:srgbClr val="9D004F"/>
                </a:solidFill>
              </a:rPr>
              <a:t> </a:t>
            </a:r>
            <a:r>
              <a:rPr lang="de-DE" b="1" err="1">
                <a:solidFill>
                  <a:srgbClr val="9D004F"/>
                </a:solidFill>
              </a:rPr>
              <a:t>essentials</a:t>
            </a:r>
            <a:r>
              <a:rPr lang="de-DE" b="1">
                <a:solidFill>
                  <a:srgbClr val="9D004F"/>
                </a:solidFill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24D40-58F2-46F3-9EE2-76F9C7CA8D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5" name="Textplatzhalter 1">
            <a:extLst>
              <a:ext uri="{FF2B5EF4-FFF2-40B4-BE49-F238E27FC236}">
                <a16:creationId xmlns:a16="http://schemas.microsoft.com/office/drawing/2014/main" id="{0FF8DB62-55D4-FB94-4306-0D0CC379BDF3}"/>
              </a:ext>
            </a:extLst>
          </p:cNvPr>
          <p:cNvSpPr txBox="1">
            <a:spLocks/>
          </p:cNvSpPr>
          <p:nvPr/>
        </p:nvSpPr>
        <p:spPr>
          <a:xfrm>
            <a:off x="1025906" y="458263"/>
            <a:ext cx="792000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779949" rtl="0" eaLnBrk="1" latinLnBrk="0" hangingPunct="1">
              <a:lnSpc>
                <a:spcPct val="90000"/>
              </a:lnSpc>
              <a:spcBef>
                <a:spcPts val="853"/>
              </a:spcBef>
              <a:buFont typeface="Arial" panose="020B0604020202020204" pitchFamily="34" charset="0"/>
              <a:buNone/>
              <a:defRPr sz="1800" b="1" kern="1200" spc="3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fin | </a:t>
            </a:r>
            <a:r>
              <a:rPr lang="de-DE" b="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ccam</a:t>
            </a:r>
            <a:endParaRPr lang="de-DE" b="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185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CD848-F1DF-F2B6-FA14-0B6FF6FB0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C6C3EE8-2327-B890-9421-C56DB0E03E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/>
              <a:t>Konstantin Schernstein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FF561F7-6D12-49DF-55FD-6AE3B93BFB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53906" y="1727655"/>
            <a:ext cx="5688000" cy="416831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Joined finccam in June 2019 as a </a:t>
            </a:r>
            <a:r>
              <a:rPr lang="en-US" b="1" dirty="0"/>
              <a:t>Software Engineer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Together with our developer team, I design, implement and maintain</a:t>
            </a:r>
            <a:br>
              <a:rPr lang="en-US" dirty="0"/>
            </a:br>
            <a:r>
              <a:rPr lang="en-US" dirty="0" err="1"/>
              <a:t>finccam's</a:t>
            </a:r>
            <a:r>
              <a:rPr lang="en-US" dirty="0"/>
              <a:t> software infrastructure for quantitative trading and financial research.</a:t>
            </a:r>
          </a:p>
          <a:p>
            <a:pPr marL="0" indent="0">
              <a:buNone/>
            </a:pPr>
            <a:r>
              <a:rPr lang="en-US" u="sng" dirty="0"/>
              <a:t>Experience</a:t>
            </a:r>
          </a:p>
          <a:p>
            <a:pPr>
              <a:buFontTx/>
              <a:buChar char="-"/>
            </a:pPr>
            <a:r>
              <a:rPr lang="en-US" dirty="0"/>
              <a:t>Bachelor in Mathematics &amp; Computer Science at University of Wuerzburg</a:t>
            </a:r>
          </a:p>
          <a:p>
            <a:pPr>
              <a:buFontTx/>
              <a:buChar char="-"/>
            </a:pPr>
            <a:r>
              <a:rPr lang="en-US" dirty="0"/>
              <a:t>Master in Mathematics in Data Science at TUM</a:t>
            </a:r>
          </a:p>
          <a:p>
            <a:pPr>
              <a:buFontTx/>
              <a:buChar char="-"/>
            </a:pPr>
            <a:r>
              <a:rPr lang="en-US" dirty="0"/>
              <a:t>Internships in data science, software development, and consulting</a:t>
            </a:r>
          </a:p>
          <a:p>
            <a:pPr>
              <a:buFontTx/>
              <a:buChar char="-"/>
            </a:pPr>
            <a:r>
              <a:rPr lang="en-US" dirty="0"/>
              <a:t>Former board member, advisory board member, and student consultant at</a:t>
            </a:r>
            <a:br>
              <a:rPr lang="en-US" dirty="0"/>
            </a:br>
            <a:r>
              <a:rPr lang="en-US" dirty="0"/>
              <a:t>Junior Consultant Network (</a:t>
            </a:r>
            <a:r>
              <a:rPr lang="en-US" dirty="0" err="1"/>
              <a:t>JCNetwork</a:t>
            </a:r>
            <a:r>
              <a:rPr lang="en-US" dirty="0"/>
              <a:t>)</a:t>
            </a:r>
          </a:p>
        </p:txBody>
      </p:sp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0E9897FD-F528-9597-5A65-50847C688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5906" y="6663600"/>
            <a:ext cx="684000" cy="180000"/>
          </a:xfrm>
        </p:spPr>
        <p:txBody>
          <a:bodyPr/>
          <a:lstStyle/>
          <a:p>
            <a:fld id="{F52579DB-CBE9-4C7B-AEBA-4694FD4C2E87}" type="slidenum">
              <a:rPr lang="de-DE" smtClean="0"/>
              <a:pPr/>
              <a:t>10</a:t>
            </a:fld>
            <a:endParaRPr lang="de-DE"/>
          </a:p>
        </p:txBody>
      </p:sp>
      <p:pic>
        <p:nvPicPr>
          <p:cNvPr id="12" name="Grafik 11" descr="Ein Bild, das Menschliches Gesicht, Person, Porträt, Lächeln enthält.&#10;&#10;Automatisch generierte Beschreibung">
            <a:extLst>
              <a:ext uri="{FF2B5EF4-FFF2-40B4-BE49-F238E27FC236}">
                <a16:creationId xmlns:a16="http://schemas.microsoft.com/office/drawing/2014/main" id="{0DEDB75C-EE73-CCA4-EE04-F4ADC0E57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06" y="1727656"/>
            <a:ext cx="3103200" cy="3103200"/>
          </a:xfrm>
          <a:prstGeom prst="rect">
            <a:avLst/>
          </a:prstGeom>
        </p:spPr>
      </p:pic>
      <p:sp>
        <p:nvSpPr>
          <p:cNvPr id="4" name="Textplatzhalter 1">
            <a:extLst>
              <a:ext uri="{FF2B5EF4-FFF2-40B4-BE49-F238E27FC236}">
                <a16:creationId xmlns:a16="http://schemas.microsoft.com/office/drawing/2014/main" id="{1656E5F3-E0E2-35BB-CB7D-1CBC9A05367D}"/>
              </a:ext>
            </a:extLst>
          </p:cNvPr>
          <p:cNvSpPr txBox="1">
            <a:spLocks/>
          </p:cNvSpPr>
          <p:nvPr/>
        </p:nvSpPr>
        <p:spPr>
          <a:xfrm>
            <a:off x="1025906" y="458263"/>
            <a:ext cx="792000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779949" rtl="0" eaLnBrk="1" latinLnBrk="0" hangingPunct="1">
              <a:lnSpc>
                <a:spcPct val="90000"/>
              </a:lnSpc>
              <a:spcBef>
                <a:spcPts val="853"/>
              </a:spcBef>
              <a:buFont typeface="Arial" panose="020B0604020202020204" pitchFamily="34" charset="0"/>
              <a:buNone/>
              <a:defRPr sz="1800" b="1" kern="1200" spc="3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Your</a:t>
            </a:r>
            <a:r>
              <a:rPr lang="de-DE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b="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hosts</a:t>
            </a:r>
            <a:r>
              <a:rPr lang="de-DE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b="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today</a:t>
            </a:r>
            <a:endParaRPr lang="de-DE" b="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139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01A15E2-4EE2-74D9-4F69-F451641A3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06" y="1727656"/>
            <a:ext cx="3103200" cy="31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1D79D54-3AE5-4BE2-AB87-B8897C834D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/>
              <a:t>Steffen Windmüller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1A4137-91F9-4C2D-A44E-E9AAD65C40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53906" y="1727656"/>
            <a:ext cx="5688000" cy="396000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Joined finccam in May 2024 as a </a:t>
            </a:r>
            <a:r>
              <a:rPr lang="en-US" b="1"/>
              <a:t>Financial Engineer / Portfolio Manager</a:t>
            </a:r>
            <a:r>
              <a:rPr lang="en-US"/>
              <a:t>.</a:t>
            </a:r>
          </a:p>
          <a:p>
            <a:pPr marL="0" indent="0">
              <a:buNone/>
            </a:pPr>
            <a:r>
              <a:rPr lang="en-US"/>
              <a:t>Together with our PM team, I develop, implement and apply</a:t>
            </a:r>
            <a:br>
              <a:rPr lang="en-US"/>
            </a:br>
            <a:r>
              <a:rPr lang="en-US"/>
              <a:t>risk premia and risk management strategies.</a:t>
            </a:r>
            <a:endParaRPr lang="en-US" u="sng"/>
          </a:p>
          <a:p>
            <a:pPr marL="0" indent="0">
              <a:buNone/>
            </a:pPr>
            <a:r>
              <a:rPr lang="en-US" u="sng"/>
              <a:t>Experience</a:t>
            </a:r>
          </a:p>
          <a:p>
            <a:pPr>
              <a:buFontTx/>
              <a:buChar char="-"/>
            </a:pPr>
            <a:r>
              <a:rPr lang="en-US"/>
              <a:t>Bachelor in Industrial Engineering at Hochschule Karlsruhe</a:t>
            </a:r>
          </a:p>
          <a:p>
            <a:pPr>
              <a:buFontTx/>
              <a:buChar char="-"/>
            </a:pPr>
            <a:r>
              <a:rPr lang="en-US"/>
              <a:t>Master in Finance at University of Muenster</a:t>
            </a:r>
          </a:p>
          <a:p>
            <a:pPr>
              <a:buFontTx/>
              <a:buChar char="-"/>
            </a:pPr>
            <a:r>
              <a:rPr lang="en-US"/>
              <a:t>PhD in Finance at TUM (Prof. </a:t>
            </a:r>
            <a:r>
              <a:rPr lang="en-US" err="1"/>
              <a:t>Kaserer</a:t>
            </a:r>
            <a:r>
              <a:rPr lang="en-US"/>
              <a:t>)</a:t>
            </a:r>
          </a:p>
          <a:p>
            <a:pPr>
              <a:buFontTx/>
              <a:buChar char="-"/>
            </a:pPr>
            <a:r>
              <a:rPr lang="en-US"/>
              <a:t>Research assistant at TUM Chair of Capital Markets and Financial Management with visits at University of Zurich and Erasmus University Rotterdam</a:t>
            </a:r>
          </a:p>
          <a:p>
            <a:pPr>
              <a:buFontTx/>
              <a:buChar char="-"/>
            </a:pPr>
            <a:r>
              <a:rPr lang="en-US"/>
              <a:t>Worked as portfolio manager at Tecta (part of VKB) and </a:t>
            </a:r>
            <a:r>
              <a:rPr lang="en-US" err="1"/>
              <a:t>Nexdos</a:t>
            </a:r>
            <a:r>
              <a:rPr lang="en-US"/>
              <a:t> before</a:t>
            </a:r>
          </a:p>
          <a:p>
            <a:pPr>
              <a:buFontTx/>
              <a:buChar char="-"/>
            </a:pPr>
            <a:endParaRPr lang="en-US"/>
          </a:p>
        </p:txBody>
      </p:sp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9D4F9F4D-2693-4CDA-95A4-108CB2E11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5906" y="6663600"/>
            <a:ext cx="684000" cy="180000"/>
          </a:xfrm>
        </p:spPr>
        <p:txBody>
          <a:bodyPr/>
          <a:lstStyle/>
          <a:p>
            <a:fld id="{F52579DB-CBE9-4C7B-AEBA-4694FD4C2E87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4" name="Textplatzhalter 1">
            <a:extLst>
              <a:ext uri="{FF2B5EF4-FFF2-40B4-BE49-F238E27FC236}">
                <a16:creationId xmlns:a16="http://schemas.microsoft.com/office/drawing/2014/main" id="{AC59B91D-12C4-8BE2-BB8E-EC77100A01F7}"/>
              </a:ext>
            </a:extLst>
          </p:cNvPr>
          <p:cNvSpPr txBox="1">
            <a:spLocks/>
          </p:cNvSpPr>
          <p:nvPr/>
        </p:nvSpPr>
        <p:spPr>
          <a:xfrm>
            <a:off x="1025906" y="458263"/>
            <a:ext cx="792000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779949" rtl="0" eaLnBrk="1" latinLnBrk="0" hangingPunct="1">
              <a:lnSpc>
                <a:spcPct val="90000"/>
              </a:lnSpc>
              <a:spcBef>
                <a:spcPts val="853"/>
              </a:spcBef>
              <a:buFont typeface="Arial" panose="020B0604020202020204" pitchFamily="34" charset="0"/>
              <a:buNone/>
              <a:defRPr sz="1800" b="1" kern="1200" spc="3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Your</a:t>
            </a:r>
            <a:r>
              <a:rPr lang="de-DE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b="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hosts</a:t>
            </a:r>
            <a:r>
              <a:rPr lang="de-DE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b="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today</a:t>
            </a:r>
            <a:endParaRPr lang="de-DE" b="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254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45D82-B05F-1B28-5A5D-F5C77C41E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5983E23-6373-5722-BAD5-9CE314B1E6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6000" y="5742000"/>
            <a:ext cx="360000" cy="719656"/>
          </a:xfrm>
        </p:spPr>
        <p:txBody>
          <a:bodyPr anchor="ctr"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3000">
                <a:solidFill>
                  <a:srgbClr val="9D00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52C4897-7E7E-238D-B9A3-4550C7100D3C}"/>
              </a:ext>
            </a:extLst>
          </p:cNvPr>
          <p:cNvSpPr txBox="1"/>
          <p:nvPr/>
        </p:nvSpPr>
        <p:spPr bwMode="auto">
          <a:xfrm>
            <a:off x="1529905" y="5742000"/>
            <a:ext cx="6823519" cy="7196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85750" marR="0" indent="-285750" defTabSz="779949" fontAlgn="auto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/>
            </a:lvl1pPr>
            <a:lvl2pPr marL="584962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/>
            </a:lvl2pPr>
            <a:lvl3pPr marL="974937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/>
            </a:lvl3pPr>
            <a:lvl4pPr marL="1364911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4pPr>
            <a:lvl5pPr marL="1754886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5pPr>
            <a:lvl6pPr marL="2144860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6pPr>
            <a:lvl7pPr marL="2534834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7pPr>
            <a:lvl8pPr marL="2924809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8pPr>
            <a:lvl9pPr marL="3314783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cs typeface="Calibri" panose="020F0502020204030204" pitchFamily="34" charset="0"/>
              </a:rPr>
              <a:t>Research: Factor Premia as part of a Corporate Bond Strategy</a:t>
            </a:r>
          </a:p>
        </p:txBody>
      </p:sp>
    </p:spTree>
    <p:extLst>
      <p:ext uri="{BB962C8B-B14F-4D97-AF65-F5344CB8AC3E}">
        <p14:creationId xmlns:p14="http://schemas.microsoft.com/office/powerpoint/2010/main" val="2323313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8C1A58C-2C99-F0A6-4DCE-B4B8450BC2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Role of </a:t>
            </a:r>
            <a:r>
              <a:rPr lang="en-US">
                <a:cs typeface="Calibri Light"/>
              </a:rPr>
              <a:t>Financial Engineering / </a:t>
            </a:r>
            <a:r>
              <a:rPr lang="en-US" err="1">
                <a:cs typeface="Calibri Light"/>
              </a:rPr>
              <a:t>Portfoliomanagent</a:t>
            </a:r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557C92B-51DA-C828-296F-982CC74043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1" name="Text Placeholder 17">
            <a:extLst>
              <a:ext uri="{FF2B5EF4-FFF2-40B4-BE49-F238E27FC236}">
                <a16:creationId xmlns:a16="http://schemas.microsoft.com/office/drawing/2014/main" id="{03BC2A1A-16D6-9E4B-A968-A58CE163C506}"/>
              </a:ext>
            </a:extLst>
          </p:cNvPr>
          <p:cNvSpPr txBox="1">
            <a:spLocks/>
          </p:cNvSpPr>
          <p:nvPr/>
        </p:nvSpPr>
        <p:spPr bwMode="gray">
          <a:xfrm>
            <a:off x="2222407" y="2620165"/>
            <a:ext cx="1620000" cy="720000"/>
          </a:xfrm>
          <a:prstGeom prst="chevron">
            <a:avLst>
              <a:gd name="adj" fmla="val 37645"/>
            </a:avLst>
          </a:prstGeom>
          <a:solidFill>
            <a:srgbClr val="151515">
              <a:alpha val="70000"/>
            </a:srgbClr>
          </a:solidFill>
          <a:ln w="50800">
            <a:noFill/>
          </a:ln>
        </p:spPr>
        <p:txBody>
          <a:bodyPr lIns="36000" tIns="108000" rIns="36000" bIns="108000" anchor="ctr" anchorCtr="0"/>
          <a:lstStyle>
            <a:defPPr>
              <a:defRPr lang="de-DE"/>
            </a:defPPr>
            <a:lvl1pPr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None/>
              <a:defRPr sz="1400" b="1" baseline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2pPr>
            <a:lvl3pPr marL="0" indent="0" algn="ctr" defTabSz="1221456">
              <a:spcBef>
                <a:spcPts val="0"/>
              </a:spcBef>
              <a:spcAft>
                <a:spcPts val="0"/>
              </a:spcAft>
              <a:buClr>
                <a:srgbClr val="6BC200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3pPr>
            <a:lvl4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4pPr>
            <a:lvl5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5pPr>
            <a:lvl6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6pPr>
            <a:lvl7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7pPr>
            <a:lvl8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8pPr>
            <a:lvl9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9pPr>
          </a:lstStyle>
          <a:p>
            <a:r>
              <a:rPr lang="en-US" sz="12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&amp; </a:t>
            </a:r>
            <a:r>
              <a:rPr lang="en-US" sz="1200" b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Backtesting</a:t>
            </a:r>
            <a:endParaRPr lang="en-US" sz="1200" b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Text Placeholder 17">
            <a:extLst>
              <a:ext uri="{FF2B5EF4-FFF2-40B4-BE49-F238E27FC236}">
                <a16:creationId xmlns:a16="http://schemas.microsoft.com/office/drawing/2014/main" id="{EF23EEC0-B2D9-C8A0-B4A9-4E77074DC222}"/>
              </a:ext>
            </a:extLst>
          </p:cNvPr>
          <p:cNvSpPr txBox="1">
            <a:spLocks/>
          </p:cNvSpPr>
          <p:nvPr/>
        </p:nvSpPr>
        <p:spPr bwMode="gray">
          <a:xfrm>
            <a:off x="789404" y="2612847"/>
            <a:ext cx="1620000" cy="720000"/>
          </a:xfrm>
          <a:prstGeom prst="homePlate">
            <a:avLst>
              <a:gd name="adj" fmla="val 38539"/>
            </a:avLst>
          </a:prstGeom>
          <a:solidFill>
            <a:srgbClr val="151515">
              <a:alpha val="70000"/>
            </a:srgbClr>
          </a:solidFill>
          <a:ln w="50800">
            <a:noFill/>
          </a:ln>
        </p:spPr>
        <p:txBody>
          <a:bodyPr lIns="36000" tIns="108000" rIns="36000" bIns="108000" anchor="ctr" anchorCtr="0"/>
          <a:lstStyle>
            <a:defPPr>
              <a:defRPr lang="de-DE"/>
            </a:defPPr>
            <a:lvl1pPr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None/>
              <a:defRPr sz="1400" b="1" baseline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2pPr>
            <a:lvl3pPr marL="0" indent="0" algn="ctr" defTabSz="1221456">
              <a:spcBef>
                <a:spcPts val="0"/>
              </a:spcBef>
              <a:spcAft>
                <a:spcPts val="0"/>
              </a:spcAft>
              <a:buClr>
                <a:srgbClr val="6BC200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3pPr>
            <a:lvl4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4pPr>
            <a:lvl5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5pPr>
            <a:lvl6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6pPr>
            <a:lvl7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7pPr>
            <a:lvl8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8pPr>
            <a:lvl9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9pPr>
          </a:lstStyle>
          <a:p>
            <a:r>
              <a:rPr lang="en-US" sz="12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Idea Generation</a:t>
            </a:r>
          </a:p>
        </p:txBody>
      </p:sp>
      <p:sp>
        <p:nvSpPr>
          <p:cNvPr id="93" name="Text Placeholder 17">
            <a:extLst>
              <a:ext uri="{FF2B5EF4-FFF2-40B4-BE49-F238E27FC236}">
                <a16:creationId xmlns:a16="http://schemas.microsoft.com/office/drawing/2014/main" id="{D319CC84-3954-A4D7-C5CB-99EAD576469E}"/>
              </a:ext>
            </a:extLst>
          </p:cNvPr>
          <p:cNvSpPr txBox="1">
            <a:spLocks/>
          </p:cNvSpPr>
          <p:nvPr/>
        </p:nvSpPr>
        <p:spPr bwMode="gray">
          <a:xfrm>
            <a:off x="3655410" y="2631140"/>
            <a:ext cx="1620000" cy="720000"/>
          </a:xfrm>
          <a:prstGeom prst="chevron">
            <a:avLst>
              <a:gd name="adj" fmla="val 37645"/>
            </a:avLst>
          </a:prstGeom>
          <a:solidFill>
            <a:srgbClr val="151515">
              <a:alpha val="70000"/>
            </a:srgbClr>
          </a:solidFill>
          <a:ln w="50800">
            <a:noFill/>
          </a:ln>
        </p:spPr>
        <p:txBody>
          <a:bodyPr lIns="36000" tIns="108000" rIns="36000" bIns="108000" anchor="ctr" anchorCtr="0"/>
          <a:lstStyle>
            <a:defPPr>
              <a:defRPr lang="de-DE"/>
            </a:defPPr>
            <a:lvl1pPr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None/>
              <a:defRPr sz="1400" b="1" baseline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2pPr>
            <a:lvl3pPr marL="0" indent="0" algn="ctr" defTabSz="1221456">
              <a:spcBef>
                <a:spcPts val="0"/>
              </a:spcBef>
              <a:spcAft>
                <a:spcPts val="0"/>
              </a:spcAft>
              <a:buClr>
                <a:srgbClr val="6BC200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3pPr>
            <a:lvl4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4pPr>
            <a:lvl5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5pPr>
            <a:lvl6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6pPr>
            <a:lvl7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7pPr>
            <a:lvl8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8pPr>
            <a:lvl9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9pPr>
          </a:lstStyle>
          <a:p>
            <a:r>
              <a:rPr lang="en-US" sz="12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Strategy Implementation</a:t>
            </a:r>
          </a:p>
        </p:txBody>
      </p:sp>
      <p:sp>
        <p:nvSpPr>
          <p:cNvPr id="94" name="Text Placeholder 17">
            <a:extLst>
              <a:ext uri="{FF2B5EF4-FFF2-40B4-BE49-F238E27FC236}">
                <a16:creationId xmlns:a16="http://schemas.microsoft.com/office/drawing/2014/main" id="{B86218ED-D713-BEFB-9CAF-86ED1FDCCDFC}"/>
              </a:ext>
            </a:extLst>
          </p:cNvPr>
          <p:cNvSpPr txBox="1">
            <a:spLocks/>
          </p:cNvSpPr>
          <p:nvPr/>
        </p:nvSpPr>
        <p:spPr bwMode="gray">
          <a:xfrm>
            <a:off x="5088413" y="2623824"/>
            <a:ext cx="1620000" cy="720000"/>
          </a:xfrm>
          <a:prstGeom prst="chevron">
            <a:avLst>
              <a:gd name="adj" fmla="val 37645"/>
            </a:avLst>
          </a:prstGeom>
          <a:solidFill>
            <a:srgbClr val="151515">
              <a:alpha val="70000"/>
            </a:srgbClr>
          </a:solidFill>
          <a:ln w="50800">
            <a:noFill/>
          </a:ln>
        </p:spPr>
        <p:txBody>
          <a:bodyPr lIns="36000" tIns="108000" rIns="36000" bIns="108000" anchor="ctr" anchorCtr="0"/>
          <a:lstStyle>
            <a:defPPr>
              <a:defRPr lang="de-DE"/>
            </a:defPPr>
            <a:lvl1pPr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None/>
              <a:defRPr sz="1400" b="1" baseline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2pPr>
            <a:lvl3pPr marL="0" indent="0" algn="ctr" defTabSz="1221456">
              <a:spcBef>
                <a:spcPts val="0"/>
              </a:spcBef>
              <a:spcAft>
                <a:spcPts val="0"/>
              </a:spcAft>
              <a:buClr>
                <a:srgbClr val="6BC200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3pPr>
            <a:lvl4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4pPr>
            <a:lvl5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5pPr>
            <a:lvl6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6pPr>
            <a:lvl7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7pPr>
            <a:lvl8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8pPr>
            <a:lvl9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9pPr>
          </a:lstStyle>
          <a:p>
            <a:r>
              <a:rPr lang="en-US" sz="12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Execution &amp; Trading</a:t>
            </a:r>
          </a:p>
        </p:txBody>
      </p:sp>
      <p:sp>
        <p:nvSpPr>
          <p:cNvPr id="95" name="Textfeld 94">
            <a:extLst>
              <a:ext uri="{FF2B5EF4-FFF2-40B4-BE49-F238E27FC236}">
                <a16:creationId xmlns:a16="http://schemas.microsoft.com/office/drawing/2014/main" id="{F60FAC7A-A51E-E102-3651-3F3E84E5C292}"/>
              </a:ext>
            </a:extLst>
          </p:cNvPr>
          <p:cNvSpPr txBox="1"/>
          <p:nvPr/>
        </p:nvSpPr>
        <p:spPr bwMode="auto">
          <a:xfrm>
            <a:off x="754685" y="3499015"/>
            <a:ext cx="1347863" cy="2631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72000" tIns="72000" rIns="72000" bIns="72000" rtlCol="0" anchor="t" anchorCtr="0" upright="1">
            <a:noAutofit/>
          </a:bodyPr>
          <a:lstStyle/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Market trends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Academic </a:t>
            </a:r>
            <a:r>
              <a:rPr lang="en-US" sz="1200" err="1"/>
              <a:t>reserach</a:t>
            </a:r>
            <a:endParaRPr lang="en-US" sz="1200"/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Client needs</a:t>
            </a:r>
          </a:p>
        </p:txBody>
      </p:sp>
      <p:sp>
        <p:nvSpPr>
          <p:cNvPr id="96" name="Text Placeholder 17">
            <a:extLst>
              <a:ext uri="{FF2B5EF4-FFF2-40B4-BE49-F238E27FC236}">
                <a16:creationId xmlns:a16="http://schemas.microsoft.com/office/drawing/2014/main" id="{E7D2F8D4-9B9F-98B3-FA20-3F8B09FC17DC}"/>
              </a:ext>
            </a:extLst>
          </p:cNvPr>
          <p:cNvSpPr txBox="1">
            <a:spLocks/>
          </p:cNvSpPr>
          <p:nvPr/>
        </p:nvSpPr>
        <p:spPr bwMode="gray">
          <a:xfrm>
            <a:off x="6521416" y="2627483"/>
            <a:ext cx="1620000" cy="720000"/>
          </a:xfrm>
          <a:prstGeom prst="chevron">
            <a:avLst>
              <a:gd name="adj" fmla="val 37645"/>
            </a:avLst>
          </a:prstGeom>
          <a:solidFill>
            <a:srgbClr val="151515">
              <a:alpha val="70000"/>
            </a:srgbClr>
          </a:solidFill>
          <a:ln w="50800">
            <a:noFill/>
          </a:ln>
        </p:spPr>
        <p:txBody>
          <a:bodyPr lIns="36000" tIns="108000" rIns="36000" bIns="108000" anchor="ctr" anchorCtr="0"/>
          <a:lstStyle>
            <a:defPPr>
              <a:defRPr lang="de-DE"/>
            </a:defPPr>
            <a:lvl1pPr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None/>
              <a:defRPr sz="1400" b="1" baseline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2pPr>
            <a:lvl3pPr marL="0" indent="0" algn="ctr" defTabSz="1221456">
              <a:spcBef>
                <a:spcPts val="0"/>
              </a:spcBef>
              <a:spcAft>
                <a:spcPts val="0"/>
              </a:spcAft>
              <a:buClr>
                <a:srgbClr val="6BC200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3pPr>
            <a:lvl4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4pPr>
            <a:lvl5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5pPr>
            <a:lvl6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6pPr>
            <a:lvl7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7pPr>
            <a:lvl8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8pPr>
            <a:lvl9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9pPr>
          </a:lstStyle>
          <a:p>
            <a:r>
              <a:rPr lang="en-US" sz="12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Maintenance &amp; Improvement</a:t>
            </a:r>
          </a:p>
        </p:txBody>
      </p:sp>
      <p:sp>
        <p:nvSpPr>
          <p:cNvPr id="97" name="Text Placeholder 17">
            <a:extLst>
              <a:ext uri="{FF2B5EF4-FFF2-40B4-BE49-F238E27FC236}">
                <a16:creationId xmlns:a16="http://schemas.microsoft.com/office/drawing/2014/main" id="{5E930A07-6B49-74C0-0EFF-6ACCB8F7513C}"/>
              </a:ext>
            </a:extLst>
          </p:cNvPr>
          <p:cNvSpPr txBox="1">
            <a:spLocks/>
          </p:cNvSpPr>
          <p:nvPr/>
        </p:nvSpPr>
        <p:spPr bwMode="gray">
          <a:xfrm>
            <a:off x="7954417" y="2616506"/>
            <a:ext cx="1620000" cy="720000"/>
          </a:xfrm>
          <a:prstGeom prst="chevron">
            <a:avLst>
              <a:gd name="adj" fmla="val 37645"/>
            </a:avLst>
          </a:prstGeom>
          <a:solidFill>
            <a:srgbClr val="151515">
              <a:alpha val="70000"/>
            </a:srgbClr>
          </a:solidFill>
          <a:ln w="50800">
            <a:noFill/>
          </a:ln>
        </p:spPr>
        <p:txBody>
          <a:bodyPr lIns="36000" tIns="108000" rIns="36000" bIns="108000" anchor="ctr" anchorCtr="0"/>
          <a:lstStyle>
            <a:defPPr>
              <a:defRPr lang="de-DE"/>
            </a:defPPr>
            <a:lvl1pPr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None/>
              <a:defRPr sz="1400" b="1" baseline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2pPr>
            <a:lvl3pPr marL="0" indent="0" algn="ctr" defTabSz="1221456">
              <a:spcBef>
                <a:spcPts val="0"/>
              </a:spcBef>
              <a:spcAft>
                <a:spcPts val="0"/>
              </a:spcAft>
              <a:buClr>
                <a:srgbClr val="6BC200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3pPr>
            <a:lvl4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4pPr>
            <a:lvl5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5pPr>
            <a:lvl6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6pPr>
            <a:lvl7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7pPr>
            <a:lvl8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8pPr>
            <a:lvl9pPr marL="0" indent="0" algn="ctr" defTabSz="122145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 pitchFamily="34" charset="0"/>
              <a:buNone/>
              <a:defRPr sz="1200" b="0">
                <a:solidFill>
                  <a:schemeClr val="bg1"/>
                </a:solidFill>
              </a:defRPr>
            </a:lvl9pPr>
          </a:lstStyle>
          <a:p>
            <a:r>
              <a:rPr lang="en-US" sz="12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Reporting</a:t>
            </a:r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EB15C473-C5BF-CE34-CE04-BD631F6312FF}"/>
              </a:ext>
            </a:extLst>
          </p:cNvPr>
          <p:cNvSpPr txBox="1"/>
          <p:nvPr/>
        </p:nvSpPr>
        <p:spPr bwMode="auto">
          <a:xfrm>
            <a:off x="2336434" y="3507036"/>
            <a:ext cx="1347863" cy="2631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72000" tIns="72000" rIns="72000" bIns="72000" rtlCol="0" anchor="t" anchorCtr="0" upright="1">
            <a:noAutofit/>
          </a:bodyPr>
          <a:lstStyle/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Data collection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Model building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Strategy Simulation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Stress testing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en-US" sz="1200"/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en-US" sz="1200"/>
          </a:p>
        </p:txBody>
      </p:sp>
      <p:sp>
        <p:nvSpPr>
          <p:cNvPr id="99" name="Textfeld 98">
            <a:extLst>
              <a:ext uri="{FF2B5EF4-FFF2-40B4-BE49-F238E27FC236}">
                <a16:creationId xmlns:a16="http://schemas.microsoft.com/office/drawing/2014/main" id="{FB31E0AD-CA22-6C5A-C15C-A334883EE29D}"/>
              </a:ext>
            </a:extLst>
          </p:cNvPr>
          <p:cNvSpPr txBox="1"/>
          <p:nvPr/>
        </p:nvSpPr>
        <p:spPr bwMode="auto">
          <a:xfrm>
            <a:off x="3842408" y="3512123"/>
            <a:ext cx="1283504" cy="2631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72000" tIns="72000" rIns="72000" bIns="72000" rtlCol="0" anchor="t" anchorCtr="0" upright="1">
            <a:noAutofit/>
          </a:bodyPr>
          <a:lstStyle/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Deploy model to generate trading signals systematically and rule-</a:t>
            </a:r>
            <a:r>
              <a:rPr lang="en-US" sz="1200" err="1"/>
              <a:t>basd</a:t>
            </a:r>
            <a:endParaRPr lang="en-US" sz="1200"/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Strong collaboration with Software Development</a:t>
            </a:r>
          </a:p>
        </p:txBody>
      </p:sp>
      <p:sp>
        <p:nvSpPr>
          <p:cNvPr id="100" name="Textfeld 99">
            <a:extLst>
              <a:ext uri="{FF2B5EF4-FFF2-40B4-BE49-F238E27FC236}">
                <a16:creationId xmlns:a16="http://schemas.microsoft.com/office/drawing/2014/main" id="{99FCE750-C1DA-7EBB-3BFE-176154A4CABA}"/>
              </a:ext>
            </a:extLst>
          </p:cNvPr>
          <p:cNvSpPr txBox="1"/>
          <p:nvPr/>
        </p:nvSpPr>
        <p:spPr bwMode="auto">
          <a:xfrm>
            <a:off x="5236466" y="3520141"/>
            <a:ext cx="1283504" cy="2631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72000" tIns="72000" rIns="72000" bIns="72000" rtlCol="0" anchor="t" anchorCtr="0" upright="1">
            <a:noAutofit/>
          </a:bodyPr>
          <a:lstStyle/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Order execution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Compliance rules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Transaction cost analysis</a:t>
            </a: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5FE5FEF1-BEC0-5254-F8AA-B122AEA74287}"/>
              </a:ext>
            </a:extLst>
          </p:cNvPr>
          <p:cNvSpPr txBox="1"/>
          <p:nvPr/>
        </p:nvSpPr>
        <p:spPr bwMode="auto">
          <a:xfrm>
            <a:off x="6654589" y="3547412"/>
            <a:ext cx="1283504" cy="2631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72000" tIns="72000" rIns="72000" bIns="72000" rtlCol="0" anchor="t" anchorCtr="0" upright="1">
            <a:noAutofit/>
          </a:bodyPr>
          <a:lstStyle/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Testing framework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Managing code via Git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2EE830E4-BD1A-D987-879F-70034E436D28}"/>
              </a:ext>
            </a:extLst>
          </p:cNvPr>
          <p:cNvSpPr txBox="1"/>
          <p:nvPr/>
        </p:nvSpPr>
        <p:spPr bwMode="auto">
          <a:xfrm>
            <a:off x="8122665" y="3520141"/>
            <a:ext cx="1283504" cy="2631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72000" tIns="72000" rIns="72000" bIns="72000" rtlCol="0" anchor="t" anchorCtr="0" upright="1">
            <a:noAutofit/>
          </a:bodyPr>
          <a:lstStyle/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/>
              <a:t>Automated reporting framework incl. performance attribution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DC92FD7-2648-0441-9BFD-69BA44A80A60}"/>
              </a:ext>
            </a:extLst>
          </p:cNvPr>
          <p:cNvSpPr/>
          <p:nvPr/>
        </p:nvSpPr>
        <p:spPr>
          <a:xfrm>
            <a:off x="2213102" y="2573486"/>
            <a:ext cx="3062306" cy="2847599"/>
          </a:xfrm>
          <a:prstGeom prst="rect">
            <a:avLst/>
          </a:prstGeom>
          <a:noFill/>
          <a:ln w="19050">
            <a:solidFill>
              <a:srgbClr val="317D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8C47F17-E10D-3102-692F-003045982EE5}"/>
              </a:ext>
            </a:extLst>
          </p:cNvPr>
          <p:cNvSpPr txBox="1"/>
          <p:nvPr/>
        </p:nvSpPr>
        <p:spPr bwMode="auto">
          <a:xfrm>
            <a:off x="2213102" y="5605766"/>
            <a:ext cx="3062306" cy="36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marL="171450" indent="-171450">
              <a:buFont typeface="Wingdings" panose="05000000000000000000" pitchFamily="2" charset="2"/>
              <a:buChar char="è"/>
            </a:pPr>
            <a:r>
              <a:rPr lang="en-US" sz="1200" b="1">
                <a:solidFill>
                  <a:srgbClr val="317D87"/>
                </a:solidFill>
              </a:rPr>
              <a:t>We will dive into a systematic Corporate Bond Strategy today</a:t>
            </a:r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594B855-3C3C-8566-0C0D-D033B8810D8F}"/>
              </a:ext>
            </a:extLst>
          </p:cNvPr>
          <p:cNvSpPr txBox="1">
            <a:spLocks/>
          </p:cNvSpPr>
          <p:nvPr/>
        </p:nvSpPr>
        <p:spPr>
          <a:xfrm>
            <a:off x="1025906" y="458263"/>
            <a:ext cx="792000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779949" rtl="0" eaLnBrk="1" latinLnBrk="0" hangingPunct="1">
              <a:lnSpc>
                <a:spcPct val="90000"/>
              </a:lnSpc>
              <a:spcBef>
                <a:spcPts val="853"/>
              </a:spcBef>
              <a:buFont typeface="Arial" panose="020B0604020202020204" pitchFamily="34" charset="0"/>
              <a:buNone/>
              <a:defRPr sz="1800" b="1" kern="1200" spc="3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Research: Factor Premia as part of a Corporate Bond Strategy</a:t>
            </a:r>
          </a:p>
        </p:txBody>
      </p:sp>
    </p:spTree>
    <p:extLst>
      <p:ext uri="{BB962C8B-B14F-4D97-AF65-F5344CB8AC3E}">
        <p14:creationId xmlns:p14="http://schemas.microsoft.com/office/powerpoint/2010/main" val="2086049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9B3B4-022C-57F0-4E4E-E3BD0802B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297C2CA-E15A-B2A6-69DF-DF928F3EF6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Corporate Bonds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8187BF5-D433-C184-4045-73ED955FE5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0" tIns="0" rIns="0" bIns="0" anchor="t">
            <a:noAutofit/>
          </a:bodyPr>
          <a:lstStyle/>
          <a:p>
            <a:pPr marL="0" indent="0">
              <a:buNone/>
            </a:pPr>
            <a:endParaRPr lang="en-US">
              <a:cs typeface="Calibri Light"/>
            </a:endParaRPr>
          </a:p>
          <a:p>
            <a:endParaRPr lang="en-US">
              <a:cs typeface="Calibri Light"/>
            </a:endParaRPr>
          </a:p>
          <a:p>
            <a:endParaRPr lang="en-US">
              <a:cs typeface="Calibri Light"/>
            </a:endParaRPr>
          </a:p>
          <a:p>
            <a:endParaRPr lang="en-US">
              <a:cs typeface="Calibri Light"/>
            </a:endParaRPr>
          </a:p>
          <a:p>
            <a:endParaRPr lang="en-US">
              <a:cs typeface="Calibri Light"/>
            </a:endParaRPr>
          </a:p>
          <a:p>
            <a:endParaRPr lang="en-US">
              <a:cs typeface="Calibri Light"/>
            </a:endParaRPr>
          </a:p>
          <a:p>
            <a:endParaRPr lang="en-US">
              <a:cs typeface="Calibri Light"/>
            </a:endParaRPr>
          </a:p>
          <a:p>
            <a:endParaRPr lang="en-US">
              <a:cs typeface="Calibri Light"/>
            </a:endParaRPr>
          </a:p>
          <a:p>
            <a:endParaRPr lang="en-US">
              <a:cs typeface="Calibri Light"/>
            </a:endParaRPr>
          </a:p>
          <a:p>
            <a:endParaRPr lang="en-US">
              <a:cs typeface="Calibri Light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8993940-F88C-3E42-ACF1-41D7414FA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0420809-1F12-0FD0-75B1-4AA9D52AA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06" y="3925201"/>
            <a:ext cx="4173111" cy="235522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8421486-C4AA-5167-02F7-699566F1EA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9924"/>
          <a:stretch/>
        </p:blipFill>
        <p:spPr>
          <a:xfrm>
            <a:off x="1025906" y="1810291"/>
            <a:ext cx="6785683" cy="1797871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E2712E63-D85E-39AE-8BE4-723B7CA21DCC}"/>
              </a:ext>
            </a:extLst>
          </p:cNvPr>
          <p:cNvSpPr txBox="1"/>
          <p:nvPr/>
        </p:nvSpPr>
        <p:spPr bwMode="auto">
          <a:xfrm>
            <a:off x="1025906" y="1540104"/>
            <a:ext cx="4005943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r>
              <a:rPr lang="en-US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Numerous Volkswagen bonds outstanding: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6A3E64E-C2C1-C87E-0703-D4123B109155}"/>
              </a:ext>
            </a:extLst>
          </p:cNvPr>
          <p:cNvSpPr txBox="1"/>
          <p:nvPr/>
        </p:nvSpPr>
        <p:spPr bwMode="auto">
          <a:xfrm>
            <a:off x="1025906" y="3695171"/>
            <a:ext cx="4005943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r>
              <a:rPr lang="en-US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bond has specific characteristics: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97FD660-9DA2-15E2-F150-280B97253252}"/>
              </a:ext>
            </a:extLst>
          </p:cNvPr>
          <p:cNvSpPr txBox="1"/>
          <p:nvPr/>
        </p:nvSpPr>
        <p:spPr bwMode="auto">
          <a:xfrm>
            <a:off x="1025906" y="6437039"/>
            <a:ext cx="7273363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marL="0" indent="0">
              <a:buNone/>
            </a:pPr>
            <a:r>
              <a:rPr lang="en-US" sz="1300" b="1">
                <a:cs typeface="Calibri Light"/>
                <a:sym typeface="Wingdings" panose="05000000000000000000" pitchFamily="2" charset="2"/>
              </a:rPr>
              <a:t> </a:t>
            </a:r>
            <a:r>
              <a:rPr lang="en-US" sz="1300" b="1">
                <a:cs typeface="Calibri Light"/>
              </a:rPr>
              <a:t>How to select the „right“ Volkswagen bond? How to select 100 bonds systematically to construct a portfolio?</a:t>
            </a:r>
          </a:p>
        </p:txBody>
      </p:sp>
      <p:sp>
        <p:nvSpPr>
          <p:cNvPr id="5" name="Textplatzhalter 1">
            <a:extLst>
              <a:ext uri="{FF2B5EF4-FFF2-40B4-BE49-F238E27FC236}">
                <a16:creationId xmlns:a16="http://schemas.microsoft.com/office/drawing/2014/main" id="{CECDBB69-516C-134E-5BE8-BD3B119FE8E5}"/>
              </a:ext>
            </a:extLst>
          </p:cNvPr>
          <p:cNvSpPr txBox="1">
            <a:spLocks/>
          </p:cNvSpPr>
          <p:nvPr/>
        </p:nvSpPr>
        <p:spPr>
          <a:xfrm>
            <a:off x="1025906" y="458263"/>
            <a:ext cx="792000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779949" rtl="0" eaLnBrk="1" latinLnBrk="0" hangingPunct="1">
              <a:lnSpc>
                <a:spcPct val="90000"/>
              </a:lnSpc>
              <a:spcBef>
                <a:spcPts val="853"/>
              </a:spcBef>
              <a:buFont typeface="Arial" panose="020B0604020202020204" pitchFamily="34" charset="0"/>
              <a:buNone/>
              <a:defRPr sz="1800" b="1" kern="1200" spc="3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Research: Factor Premia as part of a Corporate Bond Strategy</a:t>
            </a:r>
          </a:p>
        </p:txBody>
      </p:sp>
    </p:spTree>
    <p:extLst>
      <p:ext uri="{BB962C8B-B14F-4D97-AF65-F5344CB8AC3E}">
        <p14:creationId xmlns:p14="http://schemas.microsoft.com/office/powerpoint/2010/main" val="3468561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650DE-65A7-0C04-F443-C57443C91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444900F-9AE1-ED2C-A1E2-492123A72E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/>
              <a:t>Risk and Return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21CD35F-BDF9-7D37-56A6-0322331D9A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0" tIns="0" rIns="0" bIns="0" anchor="t">
            <a:noAutofit/>
          </a:bodyPr>
          <a:lstStyle/>
          <a:p>
            <a:pPr marL="0" indent="0">
              <a:buNone/>
            </a:pPr>
            <a:endParaRPr lang="de-DE">
              <a:cs typeface="Calibri Light"/>
            </a:endParaRPr>
          </a:p>
          <a:p>
            <a:endParaRPr lang="de-DE">
              <a:cs typeface="Calibri Light"/>
            </a:endParaRPr>
          </a:p>
          <a:p>
            <a:endParaRPr lang="de-DE">
              <a:cs typeface="Calibri Light"/>
            </a:endParaRPr>
          </a:p>
          <a:p>
            <a:endParaRPr lang="de-DE">
              <a:cs typeface="Calibri Light"/>
            </a:endParaRPr>
          </a:p>
          <a:p>
            <a:endParaRPr lang="de-DE">
              <a:cs typeface="Calibri Light"/>
            </a:endParaRPr>
          </a:p>
          <a:p>
            <a:endParaRPr lang="de-DE">
              <a:cs typeface="Calibri Light"/>
            </a:endParaRPr>
          </a:p>
          <a:p>
            <a:endParaRPr lang="de-DE">
              <a:cs typeface="Calibri Light"/>
            </a:endParaRPr>
          </a:p>
          <a:p>
            <a:endParaRPr lang="de-DE">
              <a:cs typeface="Calibri Light"/>
            </a:endParaRPr>
          </a:p>
          <a:p>
            <a:pPr marL="0" indent="0">
              <a:buNone/>
            </a:pPr>
            <a:endParaRPr lang="de-DE">
              <a:cs typeface="Calibri Light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21A9CFB-C3D9-C252-33E3-1E773753E3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de-DE" smtClean="0"/>
              <a:pPr/>
              <a:t>15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8003F5D-0B30-1F94-3E47-33F710F75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06" y="2856412"/>
            <a:ext cx="4671772" cy="295878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FA057B0-145A-03F1-60B1-32C326343DB6}"/>
              </a:ext>
            </a:extLst>
          </p:cNvPr>
          <p:cNvSpPr txBox="1"/>
          <p:nvPr/>
        </p:nvSpPr>
        <p:spPr bwMode="auto">
          <a:xfrm>
            <a:off x="1025906" y="6437039"/>
            <a:ext cx="7273363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r>
              <a:rPr lang="en-US" sz="1300" b="1">
                <a:solidFill>
                  <a:schemeClr val="bg1"/>
                </a:solidFill>
                <a:cs typeface="Calibri Light"/>
                <a:sym typeface="Wingdings" panose="05000000000000000000" pitchFamily="2" charset="2"/>
              </a:rPr>
              <a:t> </a:t>
            </a:r>
            <a:r>
              <a:rPr lang="en-US" sz="1300" b="1">
                <a:cs typeface="Calibri Light"/>
                <a:sym typeface="Wingdings" panose="05000000000000000000" pitchFamily="2" charset="2"/>
              </a:rPr>
              <a:t>How to </a:t>
            </a:r>
            <a:r>
              <a:rPr lang="en-US" sz="1300" b="1">
                <a:cs typeface="Calibri Light"/>
              </a:rPr>
              <a:t>estimate the returns of corporate bonds?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4140D70-E639-C657-F8EE-47FA5D15332A}"/>
              </a:ext>
            </a:extLst>
          </p:cNvPr>
          <p:cNvSpPr txBox="1"/>
          <p:nvPr/>
        </p:nvSpPr>
        <p:spPr bwMode="auto">
          <a:xfrm>
            <a:off x="1025905" y="2258907"/>
            <a:ext cx="7273363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marL="0" indent="0">
              <a:buNone/>
            </a:pPr>
            <a:r>
              <a:rPr lang="en-US" sz="1300" b="1">
                <a:cs typeface="Calibri Light"/>
                <a:sym typeface="Wingdings" panose="05000000000000000000" pitchFamily="2" charset="2"/>
              </a:rPr>
              <a:t>We could follow Markowitz and combine the bonds to maximize the portfolio return for a provided risk level.</a:t>
            </a:r>
            <a:endParaRPr lang="en-US" sz="1300" b="1">
              <a:cs typeface="Calibri Light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A467D676-C372-45A4-B478-EA6FF9B72CE1}"/>
              </a:ext>
            </a:extLst>
          </p:cNvPr>
          <p:cNvCxnSpPr/>
          <p:nvPr/>
        </p:nvCxnSpPr>
        <p:spPr>
          <a:xfrm>
            <a:off x="1994263" y="3120684"/>
            <a:ext cx="783771" cy="95794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76F07DEE-5F3B-6F3C-9754-7DFFDBC4E760}"/>
              </a:ext>
            </a:extLst>
          </p:cNvPr>
          <p:cNvSpPr txBox="1"/>
          <p:nvPr/>
        </p:nvSpPr>
        <p:spPr bwMode="auto">
          <a:xfrm>
            <a:off x="1445623" y="2699150"/>
            <a:ext cx="1097280" cy="37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r>
              <a:rPr lang="de-DE" sz="11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65% Coca-Cola,</a:t>
            </a:r>
          </a:p>
          <a:p>
            <a:r>
              <a:rPr lang="de-DE" sz="11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35% Google</a:t>
            </a: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0FB4F7D1-0566-4C6A-4BB3-6D586B3536C3}"/>
              </a:ext>
            </a:extLst>
          </p:cNvPr>
          <p:cNvCxnSpPr>
            <a:cxnSpLocks/>
          </p:cNvCxnSpPr>
          <p:nvPr/>
        </p:nvCxnSpPr>
        <p:spPr>
          <a:xfrm flipH="1">
            <a:off x="1765300" y="4078627"/>
            <a:ext cx="393237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F2F3FABE-5DA0-DEA3-065B-D4D775952CCB}"/>
              </a:ext>
            </a:extLst>
          </p:cNvPr>
          <p:cNvSpPr txBox="1"/>
          <p:nvPr/>
        </p:nvSpPr>
        <p:spPr bwMode="auto">
          <a:xfrm>
            <a:off x="5771322" y="3980104"/>
            <a:ext cx="783771" cy="2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r>
              <a:rPr lang="de-DE" sz="11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 Limit</a:t>
            </a:r>
          </a:p>
        </p:txBody>
      </p:sp>
      <p:sp>
        <p:nvSpPr>
          <p:cNvPr id="5" name="Textplatzhalter 1">
            <a:extLst>
              <a:ext uri="{FF2B5EF4-FFF2-40B4-BE49-F238E27FC236}">
                <a16:creationId xmlns:a16="http://schemas.microsoft.com/office/drawing/2014/main" id="{274BEBE9-98B2-CA17-0A49-687C9FEB688B}"/>
              </a:ext>
            </a:extLst>
          </p:cNvPr>
          <p:cNvSpPr txBox="1">
            <a:spLocks/>
          </p:cNvSpPr>
          <p:nvPr/>
        </p:nvSpPr>
        <p:spPr>
          <a:xfrm>
            <a:off x="1025906" y="458263"/>
            <a:ext cx="792000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779949" rtl="0" eaLnBrk="1" latinLnBrk="0" hangingPunct="1">
              <a:lnSpc>
                <a:spcPct val="90000"/>
              </a:lnSpc>
              <a:spcBef>
                <a:spcPts val="853"/>
              </a:spcBef>
              <a:buFont typeface="Arial" panose="020B0604020202020204" pitchFamily="34" charset="0"/>
              <a:buNone/>
              <a:defRPr sz="1800" b="1" kern="1200" spc="3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Research: Factor Premia as part of a Corporate Bond Strategy</a:t>
            </a:r>
          </a:p>
        </p:txBody>
      </p:sp>
    </p:spTree>
    <p:extLst>
      <p:ext uri="{BB962C8B-B14F-4D97-AF65-F5344CB8AC3E}">
        <p14:creationId xmlns:p14="http://schemas.microsoft.com/office/powerpoint/2010/main" val="2532030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77860-5C5E-9658-9943-FD106F1FA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8A5FB65-F3A1-127A-4CD1-C5779DA6CC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Estimating the return for Corporate Bonds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3CB591-F91C-45E9-8592-7A85276DA9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0" tIns="0" rIns="0" bIns="0" anchor="t">
            <a:noAutofit/>
          </a:bodyPr>
          <a:lstStyle/>
          <a:p>
            <a:pPr marL="0" indent="0">
              <a:buNone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return for a corporate bond can be defined as  follows:</a:t>
            </a:r>
            <a:endParaRPr lang="en-US" i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can be further decomposed:</a:t>
            </a:r>
            <a:endParaRPr lang="en-US" i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endParaRPr lang="en-US">
              <a:cs typeface="Calibri Light"/>
            </a:endParaRPr>
          </a:p>
          <a:p>
            <a:endParaRPr lang="en-US">
              <a:cs typeface="Calibri Light"/>
            </a:endParaRPr>
          </a:p>
          <a:p>
            <a:endParaRPr lang="en-US">
              <a:cs typeface="Calibri Light"/>
            </a:endParaRPr>
          </a:p>
          <a:p>
            <a:pPr marL="0" indent="0">
              <a:buNone/>
            </a:pPr>
            <a:endParaRPr lang="en-US">
              <a:cs typeface="Calibri Light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2D6168-D0D1-00C5-8D4D-3F46D7A31C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en-US" smtClean="0"/>
              <a:pPr/>
              <a:t>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21">
                <a:extLst>
                  <a:ext uri="{FF2B5EF4-FFF2-40B4-BE49-F238E27FC236}">
                    <a16:creationId xmlns:a16="http://schemas.microsoft.com/office/drawing/2014/main" id="{A6614DE7-DC00-244F-289B-4B2D6A6230F1}"/>
                  </a:ext>
                </a:extLst>
              </p:cNvPr>
              <p:cNvSpPr txBox="1"/>
              <p:nvPr/>
            </p:nvSpPr>
            <p:spPr bwMode="auto">
              <a:xfrm>
                <a:off x="1041594" y="4293806"/>
                <a:ext cx="9242005" cy="36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779949" rtl="0" eaLnBrk="1" fontAlgn="auto" latinLnBrk="0" hangingPunct="1">
                  <a:lnSpc>
                    <a:spcPts val="21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+1</m:t>
                          </m:r>
                        </m:sub>
                      </m:sSub>
                      <m:r>
                        <a:rPr kumimoji="0" lang="en-US" sz="1400" b="0" i="1" u="none" strike="noStrike" kern="1200" cap="none" spc="0" normalizeH="0" baseline="0" smtClean="0">
                          <a:ln>
                            <a:noFill/>
                          </a:ln>
                          <a:solidFill>
                            <a:srgbClr val="373636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≅</m:t>
                      </m:r>
                      <m:d>
                        <m:dPr>
                          <m:ctrlP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,</m:t>
                              </m:r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𝑡</m:t>
                              </m:r>
                            </m:sub>
                            <m:sup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𝜏</m:t>
                              </m:r>
                            </m:sup>
                          </m:sSubSup>
                          <m: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sSubSup>
                            <m:sSubSupPr>
                              <m:ctrlP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  <m:sup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𝜏</m:t>
                              </m:r>
                            </m:sup>
                          </m:sSubSup>
                        </m:e>
                      </m:d>
                      <m:r>
                        <a:rPr kumimoji="0" lang="en-US" sz="1400" b="0" i="1" u="none" strike="noStrike" kern="1200" cap="none" spc="0" normalizeH="0" baseline="0" smtClean="0">
                          <a:ln>
                            <a:noFill/>
                          </a:ln>
                          <a:solidFill>
                            <a:srgbClr val="373636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d>
                        <m:dPr>
                          <m:ctrlP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  <m:sup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𝜏</m:t>
                              </m:r>
                            </m:sup>
                          </m:sSubSup>
                        </m:e>
                      </m:d>
                      <m:r>
                        <a:rPr kumimoji="0" lang="en-US" sz="1400" b="0" i="1" u="none" strike="noStrike" kern="1200" cap="none" spc="0" normalizeH="0" baseline="0" smtClean="0">
                          <a:ln>
                            <a:noFill/>
                          </a:ln>
                          <a:solidFill>
                            <a:srgbClr val="373636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−</m:t>
                      </m:r>
                      <m:sSubSup>
                        <m:sSubSupPr>
                          <m:ctrlP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𝐷</m:t>
                          </m:r>
                        </m:e>
                        <m:sub>
                          <m: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  <m: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,</m:t>
                          </m:r>
                          <m: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𝑡</m:t>
                          </m:r>
                        </m:sub>
                        <m:sup>
                          <m: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𝑚𝑜𝑑</m:t>
                          </m:r>
                        </m:sup>
                      </m:sSubSup>
                      <m:r>
                        <a:rPr kumimoji="0" lang="en-US" sz="1400" b="0" i="1" u="none" strike="noStrike" kern="1200" cap="none" spc="0" normalizeH="0" baseline="0" smtClean="0">
                          <a:ln>
                            <a:noFill/>
                          </a:ln>
                          <a:solidFill>
                            <a:srgbClr val="373636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d>
                        <m:dPr>
                          <m:ctrlP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𝑡</m:t>
                                      </m:r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+1</m:t>
                                      </m:r>
                                    </m:sub>
                                    <m:sup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𝑓</m:t>
                                      </m:r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,</m:t>
                                      </m:r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𝜏</m:t>
                                      </m:r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−1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𝑓</m:t>
                                  </m:r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𝜏</m:t>
                                  </m:r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−1</m:t>
                                  </m:r>
                                </m:sup>
                              </m:sSubSup>
                            </m:e>
                          </m:d>
                          <m:r>
                            <a:rPr kumimoji="0" lang="en-US" sz="1400" b="0" i="1" u="none" strike="noStrike" kern="1200" cap="none" spc="0" normalizeH="0" baseline="0" smtClean="0">
                              <a:ln>
                                <a:noFill/>
                              </a:ln>
                              <a:solidFill>
                                <a:srgbClr val="37363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+</m:t>
                          </m:r>
                          <m:d>
                            <m:dPr>
                              <m:ctrlP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,</m:t>
                                      </m:r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𝑡</m:t>
                                      </m:r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+1</m:t>
                                      </m:r>
                                    </m:sub>
                                    <m:sup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𝜏</m:t>
                                      </m:r>
                                      <m:r>
                                        <a:rPr kumimoji="0" lang="en-US" sz="1400" b="0" i="1" u="none" strike="noStrike" kern="1200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373636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−1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kumimoji="0" lang="en-US" sz="1400" b="0" i="1" u="none" strike="noStrike" kern="1200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37363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𝜏</m:t>
                                  </m:r>
                                  <m:r>
                                    <a:rPr kumimoji="0" lang="en-US" sz="1400" b="0" i="1" u="none" strike="noStrike" kern="1200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373636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−1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kumimoji="0" lang="en-US" sz="1400" b="0" i="0" u="none" strike="noStrike" kern="1200" cap="none" spc="0" normalizeH="0" baseline="0">
                  <a:ln>
                    <a:noFill/>
                  </a:ln>
                  <a:solidFill>
                    <a:srgbClr val="373636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21">
                <a:extLst>
                  <a:ext uri="{FF2B5EF4-FFF2-40B4-BE49-F238E27FC236}">
                    <a16:creationId xmlns:a16="http://schemas.microsoft.com/office/drawing/2014/main" id="{A6614DE7-DC00-244F-289B-4B2D6A623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594" y="4293806"/>
                <a:ext cx="9242005" cy="3616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21">
                <a:extLst>
                  <a:ext uri="{FF2B5EF4-FFF2-40B4-BE49-F238E27FC236}">
                    <a16:creationId xmlns:a16="http://schemas.microsoft.com/office/drawing/2014/main" id="{3A66FB0B-F0A4-E08C-196B-D2A0C93A9A26}"/>
                  </a:ext>
                </a:extLst>
              </p:cNvPr>
              <p:cNvSpPr txBox="1"/>
              <p:nvPr/>
            </p:nvSpPr>
            <p:spPr bwMode="auto">
              <a:xfrm>
                <a:off x="1025906" y="2622934"/>
                <a:ext cx="3365106" cy="36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lvl="0" defTabSz="779949">
                  <a:lnSpc>
                    <a:spcPts val="2100"/>
                  </a:lnSpc>
                  <a:spcBef>
                    <a:spcPts val="120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kumimoji="0" lang="en-US" sz="1400" b="0" i="0" u="none" strike="noStrike" kern="1200" cap="none" spc="0" normalizeH="0" baseline="0">
                  <a:ln>
                    <a:noFill/>
                  </a:ln>
                  <a:solidFill>
                    <a:srgbClr val="373636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21">
                <a:extLst>
                  <a:ext uri="{FF2B5EF4-FFF2-40B4-BE49-F238E27FC236}">
                    <a16:creationId xmlns:a16="http://schemas.microsoft.com/office/drawing/2014/main" id="{3A66FB0B-F0A4-E08C-196B-D2A0C93A9A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5906" y="2622934"/>
                <a:ext cx="3365106" cy="361637"/>
              </a:xfrm>
              <a:prstGeom prst="rect">
                <a:avLst/>
              </a:prstGeom>
              <a:blipFill>
                <a:blip r:embed="rId3"/>
                <a:stretch>
                  <a:fillRect t="-23333" b="-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Geschweifte Klammer rechts 10">
            <a:extLst>
              <a:ext uri="{FF2B5EF4-FFF2-40B4-BE49-F238E27FC236}">
                <a16:creationId xmlns:a16="http://schemas.microsoft.com/office/drawing/2014/main" id="{CF62DBA8-5B33-A472-2947-3F1FAC3D82F4}"/>
              </a:ext>
            </a:extLst>
          </p:cNvPr>
          <p:cNvSpPr/>
          <p:nvPr/>
        </p:nvSpPr>
        <p:spPr>
          <a:xfrm rot="5400000">
            <a:off x="2103137" y="4314985"/>
            <a:ext cx="215656" cy="864000"/>
          </a:xfrm>
          <a:prstGeom prst="rightBrace">
            <a:avLst/>
          </a:prstGeom>
          <a:ln>
            <a:solidFill>
              <a:srgbClr val="317D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89621F3-DF61-61C6-0EC4-6BD221C6A447}"/>
              </a:ext>
            </a:extLst>
          </p:cNvPr>
          <p:cNvSpPr txBox="1"/>
          <p:nvPr/>
        </p:nvSpPr>
        <p:spPr bwMode="auto">
          <a:xfrm>
            <a:off x="1701516" y="4913881"/>
            <a:ext cx="1027518" cy="214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algn="ctr"/>
            <a:r>
              <a:rPr lang="en-US" sz="1100" b="1">
                <a:solidFill>
                  <a:srgbClr val="317D87"/>
                </a:solidFill>
              </a:rPr>
              <a:t>Credit Spread</a:t>
            </a:r>
          </a:p>
        </p:txBody>
      </p:sp>
      <p:sp>
        <p:nvSpPr>
          <p:cNvPr id="15" name="Geschweifte Klammer rechts 14">
            <a:extLst>
              <a:ext uri="{FF2B5EF4-FFF2-40B4-BE49-F238E27FC236}">
                <a16:creationId xmlns:a16="http://schemas.microsoft.com/office/drawing/2014/main" id="{C89DC878-B09D-A37C-1E52-745DD0DBE5EC}"/>
              </a:ext>
            </a:extLst>
          </p:cNvPr>
          <p:cNvSpPr/>
          <p:nvPr/>
        </p:nvSpPr>
        <p:spPr>
          <a:xfrm rot="5400000">
            <a:off x="2953699" y="4489602"/>
            <a:ext cx="215656" cy="514766"/>
          </a:xfrm>
          <a:prstGeom prst="rightBrace">
            <a:avLst/>
          </a:prstGeom>
          <a:ln>
            <a:solidFill>
              <a:srgbClr val="317D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328A7B70-0794-1D8D-9E16-4F4ACD34140C}"/>
              </a:ext>
            </a:extLst>
          </p:cNvPr>
          <p:cNvSpPr txBox="1"/>
          <p:nvPr/>
        </p:nvSpPr>
        <p:spPr bwMode="auto">
          <a:xfrm>
            <a:off x="2542928" y="4913881"/>
            <a:ext cx="1027518" cy="214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algn="ctr"/>
            <a:r>
              <a:rPr lang="en-US" sz="1100" b="1">
                <a:solidFill>
                  <a:srgbClr val="317D87"/>
                </a:solidFill>
              </a:rPr>
              <a:t>Treasury yield</a:t>
            </a:r>
          </a:p>
        </p:txBody>
      </p:sp>
      <p:sp>
        <p:nvSpPr>
          <p:cNvPr id="17" name="Geschweifte Klammer rechts 16">
            <a:extLst>
              <a:ext uri="{FF2B5EF4-FFF2-40B4-BE49-F238E27FC236}">
                <a16:creationId xmlns:a16="http://schemas.microsoft.com/office/drawing/2014/main" id="{270D9A45-817A-DE0E-3A86-17DC664A472A}"/>
              </a:ext>
            </a:extLst>
          </p:cNvPr>
          <p:cNvSpPr/>
          <p:nvPr/>
        </p:nvSpPr>
        <p:spPr>
          <a:xfrm rot="5400000">
            <a:off x="6671033" y="4114475"/>
            <a:ext cx="215656" cy="1260000"/>
          </a:xfrm>
          <a:prstGeom prst="rightBrace">
            <a:avLst/>
          </a:prstGeom>
          <a:ln>
            <a:solidFill>
              <a:srgbClr val="317D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B35A3292-CCF6-E3A7-9291-7845D68FD7CE}"/>
              </a:ext>
            </a:extLst>
          </p:cNvPr>
          <p:cNvSpPr txBox="1"/>
          <p:nvPr/>
        </p:nvSpPr>
        <p:spPr bwMode="auto">
          <a:xfrm>
            <a:off x="5936617" y="4911371"/>
            <a:ext cx="1606658" cy="36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algn="ctr"/>
            <a:r>
              <a:rPr lang="en-US" sz="1100" b="1">
                <a:solidFill>
                  <a:srgbClr val="317D87"/>
                </a:solidFill>
              </a:rPr>
              <a:t>Exp. Change of the Credit Spread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853818C8-8913-B914-5DE9-B3287E16A0DE}"/>
                  </a:ext>
                </a:extLst>
              </p:cNvPr>
              <p:cNvSpPr txBox="1"/>
              <p:nvPr/>
            </p:nvSpPr>
            <p:spPr bwMode="auto">
              <a:xfrm>
                <a:off x="4234321" y="4914776"/>
                <a:ext cx="1636678" cy="2156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0" tIns="0" rIns="0" bIns="0" rtlCol="0" anchor="t" anchorCtr="0" upright="1">
                <a:noAutofit/>
              </a:bodyPr>
              <a:lstStyle/>
              <a:p>
                <a:pPr algn="ctr"/>
                <a:r>
                  <a:rPr lang="en-US" sz="1100" b="1">
                    <a:solidFill>
                      <a:srgbClr val="317D87"/>
                    </a:solidFill>
                  </a:rPr>
                  <a:t>Exp. Change of the Treasury Yield for time to maturity</a:t>
                </a:r>
                <a14:m>
                  <m:oMath xmlns:m="http://schemas.openxmlformats.org/officeDocument/2006/math">
                    <m:r>
                      <a:rPr lang="en-US" sz="1100" b="1" i="0" smtClean="0">
                        <a:solidFill>
                          <a:srgbClr val="317D87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100" b="1" smtClean="0">
                        <a:solidFill>
                          <a:srgbClr val="317D87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en-US" sz="1100" b="1">
                  <a:solidFill>
                    <a:srgbClr val="317D87"/>
                  </a:solidFill>
                </a:endParaRPr>
              </a:p>
            </p:txBody>
          </p:sp>
        </mc:Choice>
        <mc:Fallback xmlns=""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853818C8-8913-B914-5DE9-B3287E16A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34321" y="4914776"/>
                <a:ext cx="1636678" cy="215656"/>
              </a:xfrm>
              <a:prstGeom prst="rect">
                <a:avLst/>
              </a:prstGeom>
              <a:blipFill>
                <a:blip r:embed="rId4"/>
                <a:stretch>
                  <a:fillRect l="-3358" t="-22222" r="-4478" b="-9444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Geschweifte Klammer rechts 19">
            <a:extLst>
              <a:ext uri="{FF2B5EF4-FFF2-40B4-BE49-F238E27FC236}">
                <a16:creationId xmlns:a16="http://schemas.microsoft.com/office/drawing/2014/main" id="{D948CCF6-B8AB-86F8-7F4B-A640FC799449}"/>
              </a:ext>
            </a:extLst>
          </p:cNvPr>
          <p:cNvSpPr/>
          <p:nvPr/>
        </p:nvSpPr>
        <p:spPr>
          <a:xfrm rot="5400000">
            <a:off x="4934978" y="4020750"/>
            <a:ext cx="215656" cy="1454259"/>
          </a:xfrm>
          <a:prstGeom prst="rightBrace">
            <a:avLst/>
          </a:prstGeom>
          <a:ln>
            <a:solidFill>
              <a:srgbClr val="317D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2">
            <a:extLst>
              <a:ext uri="{FF2B5EF4-FFF2-40B4-BE49-F238E27FC236}">
                <a16:creationId xmlns:a16="http://schemas.microsoft.com/office/drawing/2014/main" id="{0FBA88D7-E7AC-638D-65A2-342C39F92833}"/>
              </a:ext>
            </a:extLst>
          </p:cNvPr>
          <p:cNvSpPr/>
          <p:nvPr/>
        </p:nvSpPr>
        <p:spPr>
          <a:xfrm>
            <a:off x="1745905" y="3888028"/>
            <a:ext cx="1728815" cy="273042"/>
          </a:xfrm>
          <a:prstGeom prst="rect">
            <a:avLst/>
          </a:prstGeom>
          <a:solidFill>
            <a:srgbClr val="9D00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/>
              <a:t>Carry</a:t>
            </a:r>
          </a:p>
        </p:txBody>
      </p:sp>
      <p:sp>
        <p:nvSpPr>
          <p:cNvPr id="25" name="Rectangle 31">
            <a:extLst>
              <a:ext uri="{FF2B5EF4-FFF2-40B4-BE49-F238E27FC236}">
                <a16:creationId xmlns:a16="http://schemas.microsoft.com/office/drawing/2014/main" id="{DD08992A-00AB-8B3E-B157-7A0F8D693536}"/>
              </a:ext>
            </a:extLst>
          </p:cNvPr>
          <p:cNvSpPr/>
          <p:nvPr/>
        </p:nvSpPr>
        <p:spPr>
          <a:xfrm>
            <a:off x="4110446" y="3885518"/>
            <a:ext cx="3432830" cy="273042"/>
          </a:xfrm>
          <a:prstGeom prst="rect">
            <a:avLst/>
          </a:prstGeom>
          <a:solidFill>
            <a:srgbClr val="9D00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/>
              <a:t>Expected Yield Changes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3EE04CD-DCA0-648C-68CB-7BA00468617F}"/>
              </a:ext>
            </a:extLst>
          </p:cNvPr>
          <p:cNvSpPr/>
          <p:nvPr/>
        </p:nvSpPr>
        <p:spPr>
          <a:xfrm>
            <a:off x="6010095" y="4223485"/>
            <a:ext cx="1590089" cy="1167122"/>
          </a:xfrm>
          <a:prstGeom prst="rect">
            <a:avLst/>
          </a:prstGeom>
          <a:noFill/>
          <a:ln w="19050">
            <a:solidFill>
              <a:srgbClr val="317D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BE6C526-E7D1-DD2C-8925-42357D2687A8}"/>
              </a:ext>
            </a:extLst>
          </p:cNvPr>
          <p:cNvSpPr txBox="1"/>
          <p:nvPr/>
        </p:nvSpPr>
        <p:spPr bwMode="auto">
          <a:xfrm>
            <a:off x="6040648" y="5552629"/>
            <a:ext cx="2441501" cy="36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marL="171450" indent="-171450">
              <a:buFont typeface="Wingdings" panose="05000000000000000000" pitchFamily="2" charset="2"/>
              <a:buChar char="è"/>
            </a:pPr>
            <a:r>
              <a:rPr lang="en-US" sz="1100" b="1">
                <a:solidFill>
                  <a:srgbClr val="317D87"/>
                </a:solidFill>
              </a:rPr>
              <a:t>We calculate various factors driving the Expected Changes in the Credit Spread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en-US" sz="1100" b="1">
                <a:solidFill>
                  <a:srgbClr val="317D87"/>
                </a:solidFill>
              </a:rPr>
              <a:t>Factors have been shown to generate returns beyond the carry, i.e., Factors carry so called “Factor Premia”</a:t>
            </a:r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7CE44F27-BA2B-FC73-07BC-905782EF78EB}"/>
              </a:ext>
            </a:extLst>
          </p:cNvPr>
          <p:cNvSpPr txBox="1">
            <a:spLocks/>
          </p:cNvSpPr>
          <p:nvPr/>
        </p:nvSpPr>
        <p:spPr>
          <a:xfrm>
            <a:off x="1025906" y="458263"/>
            <a:ext cx="792000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779949" rtl="0" eaLnBrk="1" latinLnBrk="0" hangingPunct="1">
              <a:lnSpc>
                <a:spcPct val="90000"/>
              </a:lnSpc>
              <a:spcBef>
                <a:spcPts val="853"/>
              </a:spcBef>
              <a:buFont typeface="Arial" panose="020B0604020202020204" pitchFamily="34" charset="0"/>
              <a:buNone/>
              <a:defRPr sz="1800" b="1" kern="1200" spc="3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Research: Factor Premia as part of a Corporate Bond Strategy</a:t>
            </a:r>
          </a:p>
        </p:txBody>
      </p:sp>
    </p:spTree>
    <p:extLst>
      <p:ext uri="{BB962C8B-B14F-4D97-AF65-F5344CB8AC3E}">
        <p14:creationId xmlns:p14="http://schemas.microsoft.com/office/powerpoint/2010/main" val="3598577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B8FF3-1892-DC61-D45A-247A04AF6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70957C3-F58D-8D56-5BB9-D9419CE976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/>
              <a:t>Corporate Bond </a:t>
            </a:r>
            <a:r>
              <a:rPr lang="de-DE" err="1"/>
              <a:t>Factor</a:t>
            </a:r>
            <a:r>
              <a:rPr lang="de-DE"/>
              <a:t> </a:t>
            </a:r>
            <a:r>
              <a:rPr lang="de-DE" err="1"/>
              <a:t>Premia</a:t>
            </a:r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BF4049-99AA-6C01-573E-2BAFEEA53F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0" tIns="0" rIns="0" bIns="0" anchor="t">
            <a:noAutofit/>
          </a:bodyPr>
          <a:lstStyle/>
          <a:p>
            <a:r>
              <a:rPr lang="en-US">
                <a:cs typeface="Calibri Light"/>
              </a:rPr>
              <a:t>There are certain factors driving corporate bond returns. We would like to harvest these factor premia.</a:t>
            </a:r>
          </a:p>
          <a:p>
            <a:r>
              <a:rPr lang="en-US">
                <a:cs typeface="Calibri Light"/>
              </a:rPr>
              <a:t>Portfolios with exposure to these factors can be constructed by using bond characteristics</a:t>
            </a:r>
          </a:p>
          <a:p>
            <a:r>
              <a:rPr lang="en-US">
                <a:cs typeface="Calibri Light"/>
              </a:rPr>
              <a:t>Combining different characteristics, multiple factor premia can be „harvested“ in a more robust fashion</a:t>
            </a:r>
          </a:p>
          <a:p>
            <a:endParaRPr lang="en-US">
              <a:cs typeface="Calibri Light"/>
            </a:endParaRPr>
          </a:p>
          <a:p>
            <a:endParaRPr lang="de-DE">
              <a:cs typeface="Calibri Light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6D7FA6-E7A6-55FC-AA54-2EDE8E132E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de-DE" smtClean="0"/>
              <a:pPr/>
              <a:t>17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5CDA21B-CC9F-7322-FB52-B0FE4D353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06" y="3655512"/>
            <a:ext cx="3180539" cy="265765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49A47A6-7CD2-F653-561B-EA5265822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906" y="3397454"/>
            <a:ext cx="4308430" cy="291571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36DBA1E-9312-3BD4-05FB-AC17FABCF65C}"/>
              </a:ext>
            </a:extLst>
          </p:cNvPr>
          <p:cNvSpPr txBox="1"/>
          <p:nvPr/>
        </p:nvSpPr>
        <p:spPr bwMode="auto">
          <a:xfrm>
            <a:off x="1274100" y="6820862"/>
            <a:ext cx="7273363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marL="0" indent="0">
              <a:buNone/>
            </a:pPr>
            <a:r>
              <a:rPr lang="en-US" sz="1300">
                <a:cs typeface="Calibri Light"/>
              </a:rPr>
              <a:t>Source: Israel et al. (2018) - Common factors in corporate bond returns</a:t>
            </a:r>
          </a:p>
          <a:p>
            <a:pPr marL="0" indent="0">
              <a:buNone/>
            </a:pPr>
            <a:endParaRPr lang="en-US" sz="1300">
              <a:cs typeface="Calibri Light"/>
            </a:endParaRPr>
          </a:p>
        </p:txBody>
      </p:sp>
      <p:sp>
        <p:nvSpPr>
          <p:cNvPr id="5" name="Textplatzhalter 1">
            <a:extLst>
              <a:ext uri="{FF2B5EF4-FFF2-40B4-BE49-F238E27FC236}">
                <a16:creationId xmlns:a16="http://schemas.microsoft.com/office/drawing/2014/main" id="{D2771B1E-B51B-280A-635C-C5E7E7E705E3}"/>
              </a:ext>
            </a:extLst>
          </p:cNvPr>
          <p:cNvSpPr txBox="1">
            <a:spLocks/>
          </p:cNvSpPr>
          <p:nvPr/>
        </p:nvSpPr>
        <p:spPr>
          <a:xfrm>
            <a:off x="1025906" y="458263"/>
            <a:ext cx="792000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779949" rtl="0" eaLnBrk="1" latinLnBrk="0" hangingPunct="1">
              <a:lnSpc>
                <a:spcPct val="90000"/>
              </a:lnSpc>
              <a:spcBef>
                <a:spcPts val="853"/>
              </a:spcBef>
              <a:buFont typeface="Arial" panose="020B0604020202020204" pitchFamily="34" charset="0"/>
              <a:buNone/>
              <a:defRPr sz="1800" b="1" kern="1200" spc="3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Research: Factor Premia as part of a Corporate Bond Strategy</a:t>
            </a:r>
          </a:p>
        </p:txBody>
      </p:sp>
    </p:spTree>
    <p:extLst>
      <p:ext uri="{BB962C8B-B14F-4D97-AF65-F5344CB8AC3E}">
        <p14:creationId xmlns:p14="http://schemas.microsoft.com/office/powerpoint/2010/main" val="2100540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F72B-633B-FEC4-F176-9A5C309E2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30D74B0-146F-3E22-F3A1-B3E1021C8F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err="1"/>
              <a:t>Combining</a:t>
            </a:r>
            <a:r>
              <a:rPr lang="de-DE"/>
              <a:t> multiple „</a:t>
            </a:r>
            <a:r>
              <a:rPr lang="de-DE" err="1"/>
              <a:t>factor</a:t>
            </a:r>
            <a:r>
              <a:rPr lang="de-DE"/>
              <a:t> </a:t>
            </a:r>
            <a:r>
              <a:rPr lang="de-DE" err="1"/>
              <a:t>premia</a:t>
            </a:r>
            <a:r>
              <a:rPr lang="de-DE"/>
              <a:t>“ </a:t>
            </a:r>
            <a:r>
              <a:rPr lang="de-DE" err="1"/>
              <a:t>characteristics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A9CB00-EED2-4AED-8EB0-134330C368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de-DE" smtClean="0"/>
              <a:pPr/>
              <a:t>18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34F9D9-266C-999D-8871-64AE33778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04" y="2691089"/>
            <a:ext cx="3894439" cy="203297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2B7FF20-3F2D-A334-F561-D43A3D118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151" y="2690575"/>
            <a:ext cx="3896407" cy="20340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B55B506B-98FA-111B-94B9-B588B0FC4C9D}"/>
              </a:ext>
            </a:extLst>
          </p:cNvPr>
          <p:cNvSpPr txBox="1"/>
          <p:nvPr/>
        </p:nvSpPr>
        <p:spPr bwMode="auto">
          <a:xfrm>
            <a:off x="1025905" y="2258907"/>
            <a:ext cx="7273363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marL="0" indent="0">
              <a:buNone/>
            </a:pPr>
            <a:r>
              <a:rPr lang="en-US" sz="1300" b="1">
                <a:cs typeface="Calibri Light"/>
                <a:sym typeface="Wingdings" panose="05000000000000000000" pitchFamily="2" charset="2"/>
              </a:rPr>
              <a:t>Empirical distribution of a characteristic suffers from outliers, non-normal distribution and/or missing data</a:t>
            </a:r>
            <a:endParaRPr lang="en-US" sz="1300" b="1">
              <a:cs typeface="Calibri Light"/>
            </a:endParaRPr>
          </a:p>
        </p:txBody>
      </p:sp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07AE90F6-838E-9909-2EF3-6CE81993B4C2}"/>
              </a:ext>
            </a:extLst>
          </p:cNvPr>
          <p:cNvSpPr/>
          <p:nvPr/>
        </p:nvSpPr>
        <p:spPr>
          <a:xfrm>
            <a:off x="4894580" y="3460217"/>
            <a:ext cx="513444" cy="415100"/>
          </a:xfrm>
          <a:prstGeom prst="rightArrow">
            <a:avLst/>
          </a:prstGeom>
          <a:solidFill>
            <a:srgbClr val="BFBFB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6D69ACC-080B-C2CF-08FC-292EC53F3672}"/>
              </a:ext>
            </a:extLst>
          </p:cNvPr>
          <p:cNvSpPr txBox="1"/>
          <p:nvPr/>
        </p:nvSpPr>
        <p:spPr bwMode="auto">
          <a:xfrm>
            <a:off x="1025905" y="5053769"/>
            <a:ext cx="8257432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marL="0" indent="0">
              <a:buNone/>
            </a:pPr>
            <a:r>
              <a:rPr lang="en-US" sz="1300" b="1">
                <a:cs typeface="Calibri Light"/>
                <a:sym typeface="Wingdings" panose="05000000000000000000" pitchFamily="2" charset="2"/>
              </a:rPr>
              <a:t>We apply the following steps on the variable: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300">
                <a:cs typeface="Calibri Light"/>
                <a:sym typeface="Wingdings" panose="05000000000000000000" pitchFamily="2" charset="2"/>
              </a:rPr>
              <a:t>rank-transformation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300">
                <a:cs typeface="Calibri Light"/>
              </a:rPr>
              <a:t>de-meaning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300">
                <a:cs typeface="Calibri Light"/>
              </a:rPr>
              <a:t>scaling the interval [-0.5, 0.5] by dividing through the maximum and multiplying with 0.5</a:t>
            </a:r>
          </a:p>
          <a:p>
            <a:pPr>
              <a:lnSpc>
                <a:spcPct val="150000"/>
              </a:lnSpc>
            </a:pPr>
            <a:r>
              <a:rPr lang="en-US" sz="1300" b="1">
                <a:cs typeface="Calibri Light"/>
              </a:rPr>
              <a:t>We loose information by rank-scaling a continuous variable to generate a “bucketing” or “binning” view. This view enables us to easily aggregate information across different variables and use it for further applications (e.g., regression analysis). We can apply the transformation in an issuer-neutral fashion to choose the best bond per issuer.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8468865-0238-82E1-D679-A081047C2674}"/>
              </a:ext>
            </a:extLst>
          </p:cNvPr>
          <p:cNvSpPr txBox="1"/>
          <p:nvPr/>
        </p:nvSpPr>
        <p:spPr bwMode="auto">
          <a:xfrm>
            <a:off x="3805807" y="2697007"/>
            <a:ext cx="1045592" cy="79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marL="0" indent="0">
              <a:buNone/>
            </a:pPr>
            <a:r>
              <a:rPr lang="en-US" sz="1000">
                <a:cs typeface="Calibri Light"/>
              </a:rPr>
              <a:t>Mean: 104</a:t>
            </a:r>
          </a:p>
          <a:p>
            <a:pPr marL="0" indent="0">
              <a:buNone/>
            </a:pPr>
            <a:r>
              <a:rPr lang="en-US" sz="1000">
                <a:cs typeface="Calibri Light"/>
              </a:rPr>
              <a:t>Median: 98</a:t>
            </a:r>
          </a:p>
          <a:p>
            <a:pPr marL="0" indent="0">
              <a:buNone/>
            </a:pPr>
            <a:r>
              <a:rPr lang="en-US" sz="1000">
                <a:cs typeface="Calibri Light"/>
              </a:rPr>
              <a:t>Min: -59.7</a:t>
            </a:r>
            <a:br>
              <a:rPr lang="en-US" sz="1000">
                <a:cs typeface="Calibri Light"/>
              </a:rPr>
            </a:br>
            <a:r>
              <a:rPr lang="en-US" sz="1000">
                <a:cs typeface="Calibri Light"/>
              </a:rPr>
              <a:t>Max: 568.7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E090452-5633-0F92-68EE-6D161012380D}"/>
              </a:ext>
            </a:extLst>
          </p:cNvPr>
          <p:cNvSpPr txBox="1"/>
          <p:nvPr/>
        </p:nvSpPr>
        <p:spPr bwMode="auto">
          <a:xfrm>
            <a:off x="9509558" y="2697007"/>
            <a:ext cx="1045592" cy="79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marL="0" indent="0">
              <a:buNone/>
            </a:pPr>
            <a:r>
              <a:rPr lang="en-US" sz="1000">
                <a:cs typeface="Calibri Light"/>
              </a:rPr>
              <a:t>Mean: 0</a:t>
            </a:r>
          </a:p>
          <a:p>
            <a:pPr marL="0" indent="0">
              <a:buNone/>
            </a:pPr>
            <a:r>
              <a:rPr lang="en-US" sz="1000">
                <a:cs typeface="Calibri Light"/>
              </a:rPr>
              <a:t>Median: 0</a:t>
            </a:r>
          </a:p>
          <a:p>
            <a:pPr marL="0" indent="0">
              <a:buNone/>
            </a:pPr>
            <a:r>
              <a:rPr lang="en-US" sz="1000">
                <a:cs typeface="Calibri Light"/>
              </a:rPr>
              <a:t>Min: -0.5</a:t>
            </a:r>
            <a:br>
              <a:rPr lang="en-US" sz="1000">
                <a:cs typeface="Calibri Light"/>
              </a:rPr>
            </a:br>
            <a:r>
              <a:rPr lang="en-US" sz="1000">
                <a:cs typeface="Calibri Light"/>
              </a:rPr>
              <a:t>Max: 0.5</a:t>
            </a:r>
          </a:p>
        </p:txBody>
      </p:sp>
      <p:sp>
        <p:nvSpPr>
          <p:cNvPr id="3" name="Textplatzhalter 1">
            <a:extLst>
              <a:ext uri="{FF2B5EF4-FFF2-40B4-BE49-F238E27FC236}">
                <a16:creationId xmlns:a16="http://schemas.microsoft.com/office/drawing/2014/main" id="{2CC03879-14EA-3A70-E099-11308B9A5DB6}"/>
              </a:ext>
            </a:extLst>
          </p:cNvPr>
          <p:cNvSpPr txBox="1">
            <a:spLocks/>
          </p:cNvSpPr>
          <p:nvPr/>
        </p:nvSpPr>
        <p:spPr>
          <a:xfrm>
            <a:off x="1025906" y="458263"/>
            <a:ext cx="792000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779949" rtl="0" eaLnBrk="1" latinLnBrk="0" hangingPunct="1">
              <a:lnSpc>
                <a:spcPct val="90000"/>
              </a:lnSpc>
              <a:spcBef>
                <a:spcPts val="853"/>
              </a:spcBef>
              <a:buFont typeface="Arial" panose="020B0604020202020204" pitchFamily="34" charset="0"/>
              <a:buNone/>
              <a:defRPr sz="1800" b="1" kern="1200" spc="3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84962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937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911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4886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4860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4834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4809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4783" indent="-194988" algn="l" defTabSz="779949" rtl="0" eaLnBrk="1" latinLnBrk="0" hangingPunct="1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Research: Factor Premia as part of a Corporate Bond Strategy</a:t>
            </a:r>
          </a:p>
        </p:txBody>
      </p:sp>
    </p:spTree>
    <p:extLst>
      <p:ext uri="{BB962C8B-B14F-4D97-AF65-F5344CB8AC3E}">
        <p14:creationId xmlns:p14="http://schemas.microsoft.com/office/powerpoint/2010/main" val="727663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8ED70-5CDF-7E2B-98D4-C22C0AAA1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0DD2F3E-A52B-CE4F-5C0B-D9BEC89C2E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6000" y="5742000"/>
            <a:ext cx="360000" cy="719656"/>
          </a:xfrm>
        </p:spPr>
        <p:txBody>
          <a:bodyPr anchor="ctr"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3000">
                <a:solidFill>
                  <a:srgbClr val="9D00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443B2A0-A246-3700-41CA-0A26935B03C2}"/>
              </a:ext>
            </a:extLst>
          </p:cNvPr>
          <p:cNvSpPr txBox="1"/>
          <p:nvPr/>
        </p:nvSpPr>
        <p:spPr bwMode="auto">
          <a:xfrm>
            <a:off x="1529906" y="5742000"/>
            <a:ext cx="6261544" cy="7196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85750" marR="0" indent="-285750" defTabSz="779949" fontAlgn="auto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/>
            </a:lvl1pPr>
            <a:lvl2pPr marL="584962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/>
            </a:lvl2pPr>
            <a:lvl3pPr marL="974937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/>
            </a:lvl3pPr>
            <a:lvl4pPr marL="1364911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4pPr>
            <a:lvl5pPr marL="1754886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5pPr>
            <a:lvl6pPr marL="2144860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6pPr>
            <a:lvl7pPr marL="2534834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7pPr>
            <a:lvl8pPr marL="2924809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8pPr>
            <a:lvl9pPr marL="3314783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>
                <a:cs typeface="Calibri" panose="020F0502020204030204" pitchFamily="34" charset="0"/>
              </a:rPr>
              <a:t>Software Architecture: Investment Strategy Framework</a:t>
            </a:r>
          </a:p>
        </p:txBody>
      </p:sp>
    </p:spTree>
    <p:extLst>
      <p:ext uri="{BB962C8B-B14F-4D97-AF65-F5344CB8AC3E}">
        <p14:creationId xmlns:p14="http://schemas.microsoft.com/office/powerpoint/2010/main" val="961118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DBFDF40A-0E9F-489E-A188-035B2635D9C0}"/>
              </a:ext>
            </a:extLst>
          </p:cNvPr>
          <p:cNvSpPr/>
          <p:nvPr/>
        </p:nvSpPr>
        <p:spPr>
          <a:xfrm>
            <a:off x="8258629" y="493486"/>
            <a:ext cx="2433184" cy="1553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7F4392DA-203C-9E52-2D41-A7DE559225B8}"/>
              </a:ext>
            </a:extLst>
          </p:cNvPr>
          <p:cNvSpPr/>
          <p:nvPr/>
        </p:nvSpPr>
        <p:spPr>
          <a:xfrm>
            <a:off x="7255950" y="1733173"/>
            <a:ext cx="3168000" cy="37709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69CFCFCC-9825-298F-2C10-EA891864451D}"/>
              </a:ext>
            </a:extLst>
          </p:cNvPr>
          <p:cNvSpPr/>
          <p:nvPr/>
        </p:nvSpPr>
        <p:spPr>
          <a:xfrm>
            <a:off x="3849320" y="1733173"/>
            <a:ext cx="3168000" cy="37709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5011127D-02B2-414D-A0C3-D6082CDEC720}"/>
              </a:ext>
            </a:extLst>
          </p:cNvPr>
          <p:cNvSpPr/>
          <p:nvPr/>
        </p:nvSpPr>
        <p:spPr>
          <a:xfrm>
            <a:off x="442689" y="1732254"/>
            <a:ext cx="3168000" cy="37728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2DFFE101-6388-B180-AD78-1EBA402B1270}"/>
              </a:ext>
            </a:extLst>
          </p:cNvPr>
          <p:cNvSpPr/>
          <p:nvPr/>
        </p:nvSpPr>
        <p:spPr>
          <a:xfrm>
            <a:off x="442689" y="5723287"/>
            <a:ext cx="9981255" cy="1065656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13DCC8E-F3B5-C3D7-0FD4-B7E0111AE592}"/>
              </a:ext>
            </a:extLst>
          </p:cNvPr>
          <p:cNvSpPr/>
          <p:nvPr/>
        </p:nvSpPr>
        <p:spPr>
          <a:xfrm>
            <a:off x="442689" y="469205"/>
            <a:ext cx="9981255" cy="1065656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7D8CCE6-6F3C-6C33-81C9-7B7C3D4C4CCE}"/>
              </a:ext>
            </a:extLst>
          </p:cNvPr>
          <p:cNvSpPr txBox="1"/>
          <p:nvPr/>
        </p:nvSpPr>
        <p:spPr bwMode="auto">
          <a:xfrm>
            <a:off x="946689" y="804033"/>
            <a:ext cx="2160000" cy="396000"/>
          </a:xfrm>
          <a:prstGeom prst="rect">
            <a:avLst/>
          </a:prstGeom>
          <a:solidFill>
            <a:srgbClr val="DDD9D7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rot="0" vert="horz" wrap="square" lIns="0" tIns="0" rIns="0" bIns="0" rtlCol="0" anchor="ctr" anchorCtr="0" upright="1">
            <a:noAutofit/>
          </a:bodyPr>
          <a:lstStyle/>
          <a:p>
            <a:pPr algn="ctr"/>
            <a:r>
              <a:rPr lang="de-DE" sz="1700">
                <a:solidFill>
                  <a:schemeClr val="tx2"/>
                </a:solidFill>
              </a:rPr>
              <a:t>Trading App</a:t>
            </a:r>
            <a:endParaRPr lang="de-DE" sz="1700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F7D7FFE8-7807-BA4B-5ED8-3988AFD7C771}"/>
              </a:ext>
            </a:extLst>
          </p:cNvPr>
          <p:cNvCxnSpPr>
            <a:cxnSpLocks/>
          </p:cNvCxnSpPr>
          <p:nvPr/>
        </p:nvCxnSpPr>
        <p:spPr>
          <a:xfrm flipV="1">
            <a:off x="269515" y="469205"/>
            <a:ext cx="121" cy="1065656"/>
          </a:xfrm>
          <a:prstGeom prst="straightConnector1">
            <a:avLst/>
          </a:prstGeom>
          <a:ln>
            <a:solidFill>
              <a:srgbClr val="9D004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AD7582C7-845F-4127-23DE-29891E6AD5FD}"/>
              </a:ext>
            </a:extLst>
          </p:cNvPr>
          <p:cNvSpPr txBox="1"/>
          <p:nvPr/>
        </p:nvSpPr>
        <p:spPr bwMode="auto">
          <a:xfrm>
            <a:off x="121999" y="639321"/>
            <a:ext cx="295275" cy="72542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rot="0" vert="vert270" wrap="square" lIns="0" tIns="0" rIns="0" bIns="0" rtlCol="0" anchor="t" anchorCtr="0" upright="1">
            <a:noAutofit/>
          </a:bodyPr>
          <a:lstStyle/>
          <a:p>
            <a:pPr algn="ctr"/>
            <a:r>
              <a:rPr lang="de-DE" sz="1700">
                <a:solidFill>
                  <a:srgbClr val="9D004F"/>
                </a:solidFill>
              </a:rPr>
              <a:t>Service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C13139F-EC9F-D5FC-947A-35C9480380D3}"/>
              </a:ext>
            </a:extLst>
          </p:cNvPr>
          <p:cNvSpPr txBox="1"/>
          <p:nvPr/>
        </p:nvSpPr>
        <p:spPr bwMode="auto">
          <a:xfrm>
            <a:off x="4353320" y="804033"/>
            <a:ext cx="2160000" cy="396000"/>
          </a:xfrm>
          <a:prstGeom prst="rect">
            <a:avLst/>
          </a:prstGeom>
          <a:solidFill>
            <a:srgbClr val="DDD9D7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rot="0" vert="horz" wrap="square" lIns="0" tIns="0" rIns="0" bIns="0" rtlCol="0" anchor="ctr" anchorCtr="0" upright="1">
            <a:noAutofit/>
          </a:bodyPr>
          <a:lstStyle>
            <a:defPPr>
              <a:defRPr lang="de-DE"/>
            </a:defPPr>
            <a:lvl1pPr algn="ctr">
              <a:defRPr sz="1700">
                <a:solidFill>
                  <a:schemeClr val="tx2"/>
                </a:solidFill>
              </a:defRPr>
            </a:lvl1pPr>
          </a:lstStyle>
          <a:p>
            <a:r>
              <a:rPr lang="de-DE"/>
              <a:t>Signal Monitoring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B27D888-14D8-BF8D-BDE4-5D7E5B922B8A}"/>
              </a:ext>
            </a:extLst>
          </p:cNvPr>
          <p:cNvSpPr txBox="1"/>
          <p:nvPr/>
        </p:nvSpPr>
        <p:spPr bwMode="auto">
          <a:xfrm>
            <a:off x="7759950" y="804033"/>
            <a:ext cx="2160000" cy="396000"/>
          </a:xfrm>
          <a:prstGeom prst="rect">
            <a:avLst/>
          </a:prstGeom>
          <a:solidFill>
            <a:srgbClr val="DDD9D7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rot="0" vert="horz" wrap="square" lIns="0" tIns="0" rIns="0" bIns="0" rtlCol="0" anchor="ctr" anchorCtr="0" upright="1">
            <a:noAutofit/>
          </a:bodyPr>
          <a:lstStyle/>
          <a:p>
            <a:pPr algn="ctr"/>
            <a:r>
              <a:rPr lang="de-DE" sz="1700" dirty="0">
                <a:solidFill>
                  <a:schemeClr val="tx2"/>
                </a:solidFill>
              </a:rPr>
              <a:t>Backtesting App</a:t>
            </a:r>
            <a:endParaRPr lang="de-DE" sz="1700" dirty="0"/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DAD79C29-A00D-8115-2721-1F1B6D31CF89}"/>
              </a:ext>
            </a:extLst>
          </p:cNvPr>
          <p:cNvCxnSpPr>
            <a:cxnSpLocks/>
          </p:cNvCxnSpPr>
          <p:nvPr/>
        </p:nvCxnSpPr>
        <p:spPr>
          <a:xfrm flipH="1" flipV="1">
            <a:off x="269515" y="1733173"/>
            <a:ext cx="121" cy="3770963"/>
          </a:xfrm>
          <a:prstGeom prst="straightConnector1">
            <a:avLst/>
          </a:prstGeom>
          <a:ln>
            <a:solidFill>
              <a:srgbClr val="9D004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D33572A-F8B0-0A62-13BB-0EF4CC1A5F94}"/>
              </a:ext>
            </a:extLst>
          </p:cNvPr>
          <p:cNvSpPr txBox="1"/>
          <p:nvPr/>
        </p:nvSpPr>
        <p:spPr bwMode="auto">
          <a:xfrm>
            <a:off x="121999" y="3255943"/>
            <a:ext cx="295275" cy="72542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rot="0" vert="vert270" wrap="square" lIns="0" tIns="0" rIns="0" bIns="0" rtlCol="0" anchor="t" anchorCtr="0" upright="1">
            <a:noAutofit/>
          </a:bodyPr>
          <a:lstStyle/>
          <a:p>
            <a:pPr algn="ctr"/>
            <a:r>
              <a:rPr lang="de-DE" sz="1700">
                <a:solidFill>
                  <a:srgbClr val="9D004F"/>
                </a:solidFill>
              </a:rPr>
              <a:t>Engine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3881920-0C9A-A385-180C-07EF1BE8A06E}"/>
              </a:ext>
            </a:extLst>
          </p:cNvPr>
          <p:cNvSpPr txBox="1"/>
          <p:nvPr/>
        </p:nvSpPr>
        <p:spPr bwMode="auto">
          <a:xfrm>
            <a:off x="946689" y="1929258"/>
            <a:ext cx="2160000" cy="396000"/>
          </a:xfrm>
          <a:prstGeom prst="rect">
            <a:avLst/>
          </a:prstGeom>
          <a:solidFill>
            <a:srgbClr val="DDD9D7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rot="0" vert="horz" wrap="square" lIns="0" tIns="0" rIns="0" bIns="0" rtlCol="0" anchor="ctr" anchorCtr="0" upright="1">
            <a:noAutofit/>
          </a:bodyPr>
          <a:lstStyle/>
          <a:p>
            <a:pPr algn="ctr"/>
            <a:r>
              <a:rPr lang="de-DE" sz="1700">
                <a:solidFill>
                  <a:schemeClr val="tx2"/>
                </a:solidFill>
              </a:rPr>
              <a:t>Trade </a:t>
            </a:r>
            <a:r>
              <a:rPr lang="de-DE" sz="1700" err="1">
                <a:solidFill>
                  <a:schemeClr val="tx2"/>
                </a:solidFill>
              </a:rPr>
              <a:t>Builder</a:t>
            </a:r>
            <a:endParaRPr lang="de-DE" sz="170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AC93437-6601-8297-6D47-E06E3338FF83}"/>
              </a:ext>
            </a:extLst>
          </p:cNvPr>
          <p:cNvSpPr txBox="1"/>
          <p:nvPr/>
        </p:nvSpPr>
        <p:spPr bwMode="auto">
          <a:xfrm>
            <a:off x="7759950" y="1929258"/>
            <a:ext cx="2160000" cy="396000"/>
          </a:xfrm>
          <a:prstGeom prst="rect">
            <a:avLst/>
          </a:prstGeom>
          <a:solidFill>
            <a:srgbClr val="DDD9D7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rot="0" vert="horz" wrap="square" lIns="0" tIns="0" rIns="0" bIns="0" rtlCol="0" anchor="ctr" anchorCtr="0" upright="1">
            <a:noAutofit/>
          </a:bodyPr>
          <a:lstStyle/>
          <a:p>
            <a:pPr algn="ctr"/>
            <a:r>
              <a:rPr lang="de-DE" sz="1700">
                <a:solidFill>
                  <a:schemeClr val="tx2"/>
                </a:solidFill>
              </a:rPr>
              <a:t>Backtest</a:t>
            </a:r>
            <a:endParaRPr lang="de-DE" sz="1700"/>
          </a:p>
        </p:txBody>
      </p:sp>
      <p:sp>
        <p:nvSpPr>
          <p:cNvPr id="23" name="Freihandform: Form 22">
            <a:extLst>
              <a:ext uri="{FF2B5EF4-FFF2-40B4-BE49-F238E27FC236}">
                <a16:creationId xmlns:a16="http://schemas.microsoft.com/office/drawing/2014/main" id="{6AAD43DB-365C-B9B8-3A22-95DC75D4B673}"/>
              </a:ext>
            </a:extLst>
          </p:cNvPr>
          <p:cNvSpPr/>
          <p:nvPr/>
        </p:nvSpPr>
        <p:spPr>
          <a:xfrm>
            <a:off x="4359910" y="2725388"/>
            <a:ext cx="2160000" cy="1500110"/>
          </a:xfrm>
          <a:custGeom>
            <a:avLst/>
            <a:gdLst>
              <a:gd name="connsiteX0" fmla="*/ 0 w 1698216"/>
              <a:gd name="connsiteY0" fmla="*/ 0 h 517748"/>
              <a:gd name="connsiteX1" fmla="*/ 1698216 w 1698216"/>
              <a:gd name="connsiteY1" fmla="*/ 0 h 517748"/>
              <a:gd name="connsiteX2" fmla="*/ 1698216 w 1698216"/>
              <a:gd name="connsiteY2" fmla="*/ 517748 h 517748"/>
              <a:gd name="connsiteX3" fmla="*/ 0 w 1698216"/>
              <a:gd name="connsiteY3" fmla="*/ 517748 h 517748"/>
              <a:gd name="connsiteX4" fmla="*/ 0 w 1698216"/>
              <a:gd name="connsiteY4" fmla="*/ 0 h 51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8216" h="517748">
                <a:moveTo>
                  <a:pt x="0" y="0"/>
                </a:moveTo>
                <a:lnTo>
                  <a:pt x="1698216" y="0"/>
                </a:lnTo>
                <a:lnTo>
                  <a:pt x="1698216" y="517748"/>
                </a:lnTo>
                <a:lnTo>
                  <a:pt x="0" y="51774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9D004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1700" kern="1200">
                <a:solidFill>
                  <a:srgbClr val="9D004F"/>
                </a:solidFill>
              </a:rPr>
              <a:t>Reallocation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>
                <a:solidFill>
                  <a:srgbClr val="151515"/>
                </a:solidFill>
              </a:rPr>
              <a:t>     Trigger: Do </a:t>
            </a:r>
            <a:r>
              <a:rPr lang="de-DE" sz="1200" err="1">
                <a:solidFill>
                  <a:srgbClr val="151515"/>
                </a:solidFill>
              </a:rPr>
              <a:t>we</a:t>
            </a:r>
            <a:r>
              <a:rPr lang="de-DE" sz="1200">
                <a:solidFill>
                  <a:srgbClr val="151515"/>
                </a:solidFill>
              </a:rPr>
              <a:t> trade </a:t>
            </a:r>
            <a:r>
              <a:rPr lang="de-DE" sz="1200" err="1">
                <a:solidFill>
                  <a:srgbClr val="151515"/>
                </a:solidFill>
              </a:rPr>
              <a:t>today</a:t>
            </a:r>
            <a:r>
              <a:rPr lang="de-DE" sz="1200">
                <a:solidFill>
                  <a:srgbClr val="151515"/>
                </a:solidFill>
              </a:rPr>
              <a:t>?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>
                <a:solidFill>
                  <a:srgbClr val="151515"/>
                </a:solidFill>
              </a:rPr>
              <a:t>     </a:t>
            </a:r>
            <a:r>
              <a:rPr lang="de-DE" sz="1200" kern="1200" err="1">
                <a:solidFill>
                  <a:srgbClr val="151515"/>
                </a:solidFill>
              </a:rPr>
              <a:t>Selection</a:t>
            </a:r>
            <a:r>
              <a:rPr lang="de-DE" sz="1200" kern="1200">
                <a:solidFill>
                  <a:srgbClr val="151515"/>
                </a:solidFill>
              </a:rPr>
              <a:t>: </a:t>
            </a:r>
            <a:r>
              <a:rPr lang="de-DE" sz="1200" kern="1200" err="1">
                <a:solidFill>
                  <a:srgbClr val="151515"/>
                </a:solidFill>
              </a:rPr>
              <a:t>Which</a:t>
            </a:r>
            <a:r>
              <a:rPr lang="de-DE" sz="1200" kern="1200">
                <a:solidFill>
                  <a:srgbClr val="151515"/>
                </a:solidFill>
              </a:rPr>
              <a:t> </a:t>
            </a:r>
            <a:r>
              <a:rPr lang="de-DE" sz="1200" kern="1200" err="1">
                <a:solidFill>
                  <a:srgbClr val="151515"/>
                </a:solidFill>
              </a:rPr>
              <a:t>instrument</a:t>
            </a:r>
            <a:r>
              <a:rPr lang="de-DE" sz="1200">
                <a:solidFill>
                  <a:srgbClr val="151515"/>
                </a:solidFill>
              </a:rPr>
              <a:t>?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>
                <a:solidFill>
                  <a:srgbClr val="151515"/>
                </a:solidFill>
              </a:rPr>
              <a:t>     </a:t>
            </a:r>
            <a:r>
              <a:rPr lang="de-DE" sz="1200" err="1">
                <a:solidFill>
                  <a:srgbClr val="151515"/>
                </a:solidFill>
              </a:rPr>
              <a:t>Quantity</a:t>
            </a:r>
            <a:r>
              <a:rPr lang="de-DE" sz="1200">
                <a:solidFill>
                  <a:srgbClr val="151515"/>
                </a:solidFill>
              </a:rPr>
              <a:t>: </a:t>
            </a:r>
            <a:r>
              <a:rPr lang="de-DE" sz="1200" err="1">
                <a:solidFill>
                  <a:srgbClr val="151515"/>
                </a:solidFill>
              </a:rPr>
              <a:t>How</a:t>
            </a:r>
            <a:r>
              <a:rPr lang="de-DE" sz="1200">
                <a:solidFill>
                  <a:srgbClr val="151515"/>
                </a:solidFill>
              </a:rPr>
              <a:t> </a:t>
            </a:r>
            <a:r>
              <a:rPr lang="de-DE" sz="1200" err="1">
                <a:solidFill>
                  <a:srgbClr val="151515"/>
                </a:solidFill>
              </a:rPr>
              <a:t>many</a:t>
            </a:r>
            <a:r>
              <a:rPr lang="de-DE" sz="1200">
                <a:solidFill>
                  <a:srgbClr val="151515"/>
                </a:solidFill>
              </a:rPr>
              <a:t>?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>
                <a:solidFill>
                  <a:srgbClr val="151515"/>
                </a:solidFill>
              </a:rPr>
              <a:t>     …</a:t>
            </a:r>
            <a:endParaRPr lang="de-DE" sz="1200" kern="1200">
              <a:solidFill>
                <a:srgbClr val="151515"/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91CE9FAC-656D-F5B7-48DC-26B606CEFC45}"/>
              </a:ext>
            </a:extLst>
          </p:cNvPr>
          <p:cNvSpPr txBox="1"/>
          <p:nvPr/>
        </p:nvSpPr>
        <p:spPr bwMode="auto">
          <a:xfrm>
            <a:off x="4743443" y="5051149"/>
            <a:ext cx="562195" cy="189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algn="ctr"/>
            <a:r>
              <a:rPr lang="de-DE" sz="1200"/>
              <a:t>Signal</a:t>
            </a:r>
          </a:p>
        </p:txBody>
      </p:sp>
      <p:pic>
        <p:nvPicPr>
          <p:cNvPr id="25" name="Grafik 24" descr="Dokument Silhouette">
            <a:extLst>
              <a:ext uri="{FF2B5EF4-FFF2-40B4-BE49-F238E27FC236}">
                <a16:creationId xmlns:a16="http://schemas.microsoft.com/office/drawing/2014/main" id="{EDA20718-8153-E133-8C01-A866B3399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5940" y="4591904"/>
            <a:ext cx="457200" cy="457200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9628BEC1-F36D-9C1D-DECB-9A25BD9B3D87}"/>
              </a:ext>
            </a:extLst>
          </p:cNvPr>
          <p:cNvSpPr txBox="1"/>
          <p:nvPr/>
        </p:nvSpPr>
        <p:spPr bwMode="auto">
          <a:xfrm>
            <a:off x="5295893" y="5051149"/>
            <a:ext cx="1007316" cy="189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algn="ctr"/>
            <a:r>
              <a:rPr lang="de-DE" sz="1200"/>
              <a:t>Transactions</a:t>
            </a:r>
          </a:p>
        </p:txBody>
      </p:sp>
      <p:pic>
        <p:nvPicPr>
          <p:cNvPr id="29" name="Grafik 28" descr="Dokument Silhouette">
            <a:extLst>
              <a:ext uri="{FF2B5EF4-FFF2-40B4-BE49-F238E27FC236}">
                <a16:creationId xmlns:a16="http://schemas.microsoft.com/office/drawing/2014/main" id="{20D65796-2440-45BC-6DC5-35D97BCCC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0951" y="4591904"/>
            <a:ext cx="457200" cy="457200"/>
          </a:xfrm>
          <a:prstGeom prst="rect">
            <a:avLst/>
          </a:prstGeom>
        </p:spPr>
      </p:pic>
      <p:sp>
        <p:nvSpPr>
          <p:cNvPr id="32" name="Textfeld 31">
            <a:extLst>
              <a:ext uri="{FF2B5EF4-FFF2-40B4-BE49-F238E27FC236}">
                <a16:creationId xmlns:a16="http://schemas.microsoft.com/office/drawing/2014/main" id="{E2DD043D-DEE4-9D71-629A-1156046D108A}"/>
              </a:ext>
            </a:extLst>
          </p:cNvPr>
          <p:cNvSpPr txBox="1"/>
          <p:nvPr/>
        </p:nvSpPr>
        <p:spPr bwMode="auto">
          <a:xfrm>
            <a:off x="4353320" y="1929258"/>
            <a:ext cx="2160000" cy="396000"/>
          </a:xfrm>
          <a:prstGeom prst="rect">
            <a:avLst/>
          </a:prstGeom>
          <a:solidFill>
            <a:srgbClr val="DDD9D7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rot="0" vert="horz" wrap="square" lIns="0" tIns="0" rIns="0" bIns="0" rtlCol="0" anchor="ctr" anchorCtr="0" upright="1">
            <a:noAutofit/>
          </a:bodyPr>
          <a:lstStyle/>
          <a:p>
            <a:pPr algn="ctr"/>
            <a:r>
              <a:rPr lang="de-DE" sz="1700">
                <a:solidFill>
                  <a:schemeClr val="tx2"/>
                </a:solidFill>
              </a:rPr>
              <a:t>Investment Strategy</a:t>
            </a:r>
            <a:endParaRPr lang="de-DE" sz="170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384AE690-16C6-EDF1-F8CF-77600DB59834}"/>
              </a:ext>
            </a:extLst>
          </p:cNvPr>
          <p:cNvSpPr txBox="1"/>
          <p:nvPr/>
        </p:nvSpPr>
        <p:spPr bwMode="auto">
          <a:xfrm>
            <a:off x="1566067" y="5055783"/>
            <a:ext cx="921244" cy="18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algn="ctr"/>
            <a:r>
              <a:rPr lang="de-DE" sz="1200"/>
              <a:t>Trade </a:t>
            </a:r>
            <a:r>
              <a:rPr lang="de-DE" sz="1200" err="1"/>
              <a:t>Proposal</a:t>
            </a:r>
            <a:endParaRPr lang="de-DE" sz="1200"/>
          </a:p>
        </p:txBody>
      </p:sp>
      <p:pic>
        <p:nvPicPr>
          <p:cNvPr id="38" name="Grafik 37" descr="Dokument Silhouette">
            <a:extLst>
              <a:ext uri="{FF2B5EF4-FFF2-40B4-BE49-F238E27FC236}">
                <a16:creationId xmlns:a16="http://schemas.microsoft.com/office/drawing/2014/main" id="{150A280C-4F7C-6984-B83A-E3A97B6E2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8089" y="4591904"/>
            <a:ext cx="457200" cy="457200"/>
          </a:xfrm>
          <a:prstGeom prst="rect">
            <a:avLst/>
          </a:prstGeom>
        </p:spPr>
      </p:pic>
      <p:sp>
        <p:nvSpPr>
          <p:cNvPr id="39" name="Textfeld 38">
            <a:extLst>
              <a:ext uri="{FF2B5EF4-FFF2-40B4-BE49-F238E27FC236}">
                <a16:creationId xmlns:a16="http://schemas.microsoft.com/office/drawing/2014/main" id="{A31EFBFD-FF3F-6E02-9909-AD6968AA3DF0}"/>
              </a:ext>
            </a:extLst>
          </p:cNvPr>
          <p:cNvSpPr txBox="1"/>
          <p:nvPr/>
        </p:nvSpPr>
        <p:spPr bwMode="auto">
          <a:xfrm>
            <a:off x="8244967" y="5055783"/>
            <a:ext cx="1129553" cy="211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algn="ctr"/>
            <a:r>
              <a:rPr lang="de-DE" sz="1200"/>
              <a:t>Backtest </a:t>
            </a:r>
            <a:r>
              <a:rPr lang="de-DE" sz="1200" err="1"/>
              <a:t>result</a:t>
            </a:r>
            <a:endParaRPr lang="de-DE" sz="1200"/>
          </a:p>
        </p:txBody>
      </p:sp>
      <p:pic>
        <p:nvPicPr>
          <p:cNvPr id="40" name="Grafik 39" descr="Dokument Silhouette">
            <a:extLst>
              <a:ext uri="{FF2B5EF4-FFF2-40B4-BE49-F238E27FC236}">
                <a16:creationId xmlns:a16="http://schemas.microsoft.com/office/drawing/2014/main" id="{33E8084E-4266-A3A5-A10B-022A401EC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81143" y="4591904"/>
            <a:ext cx="457200" cy="457200"/>
          </a:xfrm>
          <a:prstGeom prst="rect">
            <a:avLst/>
          </a:prstGeom>
        </p:spPr>
      </p:pic>
      <p:sp>
        <p:nvSpPr>
          <p:cNvPr id="41" name="Flussdiagramm: Magnetplattenspeicher 40">
            <a:extLst>
              <a:ext uri="{FF2B5EF4-FFF2-40B4-BE49-F238E27FC236}">
                <a16:creationId xmlns:a16="http://schemas.microsoft.com/office/drawing/2014/main" id="{1CEA7C07-B0A8-987B-8F8C-C5B08FD1E445}"/>
              </a:ext>
            </a:extLst>
          </p:cNvPr>
          <p:cNvSpPr/>
          <p:nvPr/>
        </p:nvSpPr>
        <p:spPr>
          <a:xfrm>
            <a:off x="3314986" y="5950575"/>
            <a:ext cx="807837" cy="619300"/>
          </a:xfrm>
          <a:prstGeom prst="flowChartMagneticDisk">
            <a:avLst/>
          </a:prstGeom>
          <a:solidFill>
            <a:srgbClr val="DDD9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D9A852E5-9D02-B95B-2C14-194E0021DF96}"/>
              </a:ext>
            </a:extLst>
          </p:cNvPr>
          <p:cNvSpPr txBox="1"/>
          <p:nvPr/>
        </p:nvSpPr>
        <p:spPr bwMode="auto">
          <a:xfrm>
            <a:off x="3397990" y="6189825"/>
            <a:ext cx="640556" cy="282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algn="ctr"/>
            <a:r>
              <a:rPr lang="de-DE" sz="1200"/>
              <a:t>Relational DB</a:t>
            </a:r>
          </a:p>
        </p:txBody>
      </p:sp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A55BDB2B-B398-B849-67FE-37A64A46703C}"/>
              </a:ext>
            </a:extLst>
          </p:cNvPr>
          <p:cNvCxnSpPr>
            <a:cxnSpLocks/>
          </p:cNvCxnSpPr>
          <p:nvPr/>
        </p:nvCxnSpPr>
        <p:spPr>
          <a:xfrm flipV="1">
            <a:off x="269515" y="5723287"/>
            <a:ext cx="243" cy="1065656"/>
          </a:xfrm>
          <a:prstGeom prst="straightConnector1">
            <a:avLst/>
          </a:prstGeom>
          <a:ln>
            <a:solidFill>
              <a:srgbClr val="9D004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feld 47">
            <a:extLst>
              <a:ext uri="{FF2B5EF4-FFF2-40B4-BE49-F238E27FC236}">
                <a16:creationId xmlns:a16="http://schemas.microsoft.com/office/drawing/2014/main" id="{CAA082C5-06D4-410D-F36C-11E080CA2B62}"/>
              </a:ext>
            </a:extLst>
          </p:cNvPr>
          <p:cNvSpPr txBox="1"/>
          <p:nvPr/>
        </p:nvSpPr>
        <p:spPr bwMode="auto">
          <a:xfrm>
            <a:off x="121999" y="5800865"/>
            <a:ext cx="295275" cy="9105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rot="0" vert="vert270" wrap="square" lIns="0" tIns="0" rIns="0" bIns="0" rtlCol="0" anchor="t" anchorCtr="0" upright="1">
            <a:noAutofit/>
          </a:bodyPr>
          <a:lstStyle/>
          <a:p>
            <a:pPr algn="ctr"/>
            <a:r>
              <a:rPr lang="de-DE" sz="1700">
                <a:solidFill>
                  <a:srgbClr val="9D004F"/>
                </a:solidFill>
              </a:rPr>
              <a:t>Database</a:t>
            </a:r>
          </a:p>
        </p:txBody>
      </p:sp>
      <p:sp>
        <p:nvSpPr>
          <p:cNvPr id="50" name="Flussdiagramm: Magnetplattenspeicher 49">
            <a:extLst>
              <a:ext uri="{FF2B5EF4-FFF2-40B4-BE49-F238E27FC236}">
                <a16:creationId xmlns:a16="http://schemas.microsoft.com/office/drawing/2014/main" id="{BA14CD22-3950-FD81-2ECC-9A0DACE649B1}"/>
              </a:ext>
            </a:extLst>
          </p:cNvPr>
          <p:cNvSpPr/>
          <p:nvPr/>
        </p:nvSpPr>
        <p:spPr>
          <a:xfrm>
            <a:off x="6720063" y="5950575"/>
            <a:ext cx="807837" cy="619300"/>
          </a:xfrm>
          <a:prstGeom prst="flowChartMagneticDisk">
            <a:avLst/>
          </a:prstGeom>
          <a:solidFill>
            <a:srgbClr val="DDD9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0E0FAC88-F59E-6709-9342-BD2C97D59676}"/>
              </a:ext>
            </a:extLst>
          </p:cNvPr>
          <p:cNvSpPr txBox="1"/>
          <p:nvPr/>
        </p:nvSpPr>
        <p:spPr bwMode="auto">
          <a:xfrm>
            <a:off x="6818307" y="6160614"/>
            <a:ext cx="640556" cy="467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algn="ctr"/>
            <a:r>
              <a:rPr lang="de-DE" sz="1200" err="1"/>
              <a:t>Result</a:t>
            </a:r>
            <a:r>
              <a:rPr lang="de-DE" sz="1200"/>
              <a:t> Storage</a:t>
            </a:r>
          </a:p>
        </p:txBody>
      </p:sp>
      <p:cxnSp>
        <p:nvCxnSpPr>
          <p:cNvPr id="54" name="Gerade Verbindung mit Pfeil 53">
            <a:extLst>
              <a:ext uri="{FF2B5EF4-FFF2-40B4-BE49-F238E27FC236}">
                <a16:creationId xmlns:a16="http://schemas.microsoft.com/office/drawing/2014/main" id="{14E9DB19-07F6-CF19-B868-613333FDE68A}"/>
              </a:ext>
            </a:extLst>
          </p:cNvPr>
          <p:cNvCxnSpPr>
            <a:cxnSpLocks/>
            <a:stCxn id="10" idx="2"/>
            <a:endCxn id="21" idx="0"/>
          </p:cNvCxnSpPr>
          <p:nvPr/>
        </p:nvCxnSpPr>
        <p:spPr>
          <a:xfrm>
            <a:off x="2026689" y="1200033"/>
            <a:ext cx="0" cy="729225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mit Pfeil 61">
            <a:extLst>
              <a:ext uri="{FF2B5EF4-FFF2-40B4-BE49-F238E27FC236}">
                <a16:creationId xmlns:a16="http://schemas.microsoft.com/office/drawing/2014/main" id="{F714758E-0D49-49D4-ABD9-D930AC23FAAE}"/>
              </a:ext>
            </a:extLst>
          </p:cNvPr>
          <p:cNvCxnSpPr>
            <a:cxnSpLocks/>
            <a:stCxn id="16" idx="2"/>
            <a:endCxn id="22" idx="0"/>
          </p:cNvCxnSpPr>
          <p:nvPr/>
        </p:nvCxnSpPr>
        <p:spPr>
          <a:xfrm>
            <a:off x="8839950" y="1200033"/>
            <a:ext cx="0" cy="729225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Verbinder: gewinkelt 70">
            <a:extLst>
              <a:ext uri="{FF2B5EF4-FFF2-40B4-BE49-F238E27FC236}">
                <a16:creationId xmlns:a16="http://schemas.microsoft.com/office/drawing/2014/main" id="{2A9F9B62-8564-2CC4-0CFB-117C6EDFAA24}"/>
              </a:ext>
            </a:extLst>
          </p:cNvPr>
          <p:cNvCxnSpPr>
            <a:cxnSpLocks/>
          </p:cNvCxnSpPr>
          <p:nvPr/>
        </p:nvCxnSpPr>
        <p:spPr>
          <a:xfrm rot="16200000" flipH="1">
            <a:off x="2614912" y="1737034"/>
            <a:ext cx="1150187" cy="2326633"/>
          </a:xfrm>
          <a:prstGeom prst="bentConnector2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mit Pfeil 76">
            <a:extLst>
              <a:ext uri="{FF2B5EF4-FFF2-40B4-BE49-F238E27FC236}">
                <a16:creationId xmlns:a16="http://schemas.microsoft.com/office/drawing/2014/main" id="{48A0B7B7-2C2A-B55E-7EF1-F1D1E9CBFCD7}"/>
              </a:ext>
            </a:extLst>
          </p:cNvPr>
          <p:cNvCxnSpPr>
            <a:cxnSpLocks/>
            <a:stCxn id="116" idx="1"/>
          </p:cNvCxnSpPr>
          <p:nvPr/>
        </p:nvCxnSpPr>
        <p:spPr>
          <a:xfrm flipH="1" flipV="1">
            <a:off x="2307786" y="4893943"/>
            <a:ext cx="2045535" cy="3819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Grafik 83" descr="Wiederholen Silhouette">
            <a:extLst>
              <a:ext uri="{FF2B5EF4-FFF2-40B4-BE49-F238E27FC236}">
                <a16:creationId xmlns:a16="http://schemas.microsoft.com/office/drawing/2014/main" id="{9380A05C-8122-FB87-4494-6A336DB25C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81304" y="3229820"/>
            <a:ext cx="517292" cy="517292"/>
          </a:xfrm>
          <a:prstGeom prst="rect">
            <a:avLst/>
          </a:prstGeom>
        </p:spPr>
      </p:pic>
      <p:sp>
        <p:nvSpPr>
          <p:cNvPr id="85" name="Textfeld 84">
            <a:extLst>
              <a:ext uri="{FF2B5EF4-FFF2-40B4-BE49-F238E27FC236}">
                <a16:creationId xmlns:a16="http://schemas.microsoft.com/office/drawing/2014/main" id="{2E5E6CDF-449F-FA8D-5BB6-019FF30ADA1F}"/>
              </a:ext>
            </a:extLst>
          </p:cNvPr>
          <p:cNvSpPr txBox="1"/>
          <p:nvPr/>
        </p:nvSpPr>
        <p:spPr bwMode="auto">
          <a:xfrm>
            <a:off x="543762" y="2929122"/>
            <a:ext cx="1468580" cy="39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algn="ctr"/>
            <a:r>
              <a:rPr lang="de-DE" sz="1200" err="1">
                <a:solidFill>
                  <a:schemeClr val="tx2"/>
                </a:solidFill>
              </a:rPr>
              <a:t>Calculate</a:t>
            </a:r>
            <a:br>
              <a:rPr lang="de-DE" sz="1200">
                <a:solidFill>
                  <a:schemeClr val="tx2"/>
                </a:solidFill>
              </a:rPr>
            </a:br>
            <a:r>
              <a:rPr lang="de-DE" sz="1200" err="1">
                <a:solidFill>
                  <a:schemeClr val="tx2"/>
                </a:solidFill>
              </a:rPr>
              <a:t>signal</a:t>
            </a:r>
            <a:r>
              <a:rPr lang="de-DE" sz="1200">
                <a:solidFill>
                  <a:schemeClr val="tx2"/>
                </a:solidFill>
              </a:rPr>
              <a:t> &amp; </a:t>
            </a:r>
            <a:r>
              <a:rPr lang="de-DE" sz="1200" err="1">
                <a:solidFill>
                  <a:schemeClr val="tx2"/>
                </a:solidFill>
              </a:rPr>
              <a:t>transactions</a:t>
            </a:r>
            <a:br>
              <a:rPr lang="de-DE" sz="1200">
                <a:solidFill>
                  <a:schemeClr val="tx2"/>
                </a:solidFill>
              </a:rPr>
            </a:br>
            <a:r>
              <a:rPr lang="de-DE" sz="1200" err="1">
                <a:solidFill>
                  <a:schemeClr val="tx2"/>
                </a:solidFill>
              </a:rPr>
              <a:t>for</a:t>
            </a:r>
            <a:r>
              <a:rPr lang="de-DE" sz="1200">
                <a:solidFill>
                  <a:schemeClr val="tx2"/>
                </a:solidFill>
              </a:rPr>
              <a:t> a </a:t>
            </a:r>
            <a:r>
              <a:rPr lang="de-DE" sz="1200" err="1">
                <a:solidFill>
                  <a:schemeClr val="tx2"/>
                </a:solidFill>
              </a:rPr>
              <a:t>single</a:t>
            </a:r>
            <a:r>
              <a:rPr lang="de-DE" sz="1200">
                <a:solidFill>
                  <a:schemeClr val="tx2"/>
                </a:solidFill>
              </a:rPr>
              <a:t> </a:t>
            </a:r>
            <a:r>
              <a:rPr lang="de-DE" sz="1200" err="1">
                <a:solidFill>
                  <a:schemeClr val="tx2"/>
                </a:solidFill>
              </a:rPr>
              <a:t>day</a:t>
            </a:r>
            <a:endParaRPr lang="de-DE" sz="1200">
              <a:solidFill>
                <a:schemeClr val="tx2"/>
              </a:solidFill>
            </a:endParaRPr>
          </a:p>
        </p:txBody>
      </p:sp>
      <p:cxnSp>
        <p:nvCxnSpPr>
          <p:cNvPr id="88" name="Gerade Verbindung mit Pfeil 87">
            <a:extLst>
              <a:ext uri="{FF2B5EF4-FFF2-40B4-BE49-F238E27FC236}">
                <a16:creationId xmlns:a16="http://schemas.microsoft.com/office/drawing/2014/main" id="{6C8A44F7-F03B-2A6B-A719-6A9EFC8B680B}"/>
              </a:ext>
            </a:extLst>
          </p:cNvPr>
          <p:cNvCxnSpPr>
            <a:cxnSpLocks/>
          </p:cNvCxnSpPr>
          <p:nvPr/>
        </p:nvCxnSpPr>
        <p:spPr>
          <a:xfrm flipH="1">
            <a:off x="8825460" y="3685381"/>
            <a:ext cx="8370" cy="89775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mit Pfeil 88">
            <a:extLst>
              <a:ext uri="{FF2B5EF4-FFF2-40B4-BE49-F238E27FC236}">
                <a16:creationId xmlns:a16="http://schemas.microsoft.com/office/drawing/2014/main" id="{AE4C2AD6-779F-FB6F-5B0D-44CC6BB04657}"/>
              </a:ext>
            </a:extLst>
          </p:cNvPr>
          <p:cNvCxnSpPr>
            <a:cxnSpLocks/>
          </p:cNvCxnSpPr>
          <p:nvPr/>
        </p:nvCxnSpPr>
        <p:spPr>
          <a:xfrm>
            <a:off x="8833830" y="2325256"/>
            <a:ext cx="5730" cy="93068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mit Pfeil 89">
            <a:extLst>
              <a:ext uri="{FF2B5EF4-FFF2-40B4-BE49-F238E27FC236}">
                <a16:creationId xmlns:a16="http://schemas.microsoft.com/office/drawing/2014/main" id="{E1B62528-0847-7B6E-3B39-42AB6769001E}"/>
              </a:ext>
            </a:extLst>
          </p:cNvPr>
          <p:cNvCxnSpPr>
            <a:cxnSpLocks/>
          </p:cNvCxnSpPr>
          <p:nvPr/>
        </p:nvCxnSpPr>
        <p:spPr>
          <a:xfrm flipH="1">
            <a:off x="6519910" y="3475444"/>
            <a:ext cx="2061233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feld 92">
            <a:extLst>
              <a:ext uri="{FF2B5EF4-FFF2-40B4-BE49-F238E27FC236}">
                <a16:creationId xmlns:a16="http://schemas.microsoft.com/office/drawing/2014/main" id="{6B829E64-315F-FE75-2135-0C2C95B498FF}"/>
              </a:ext>
            </a:extLst>
          </p:cNvPr>
          <p:cNvSpPr txBox="1"/>
          <p:nvPr/>
        </p:nvSpPr>
        <p:spPr bwMode="auto">
          <a:xfrm>
            <a:off x="7256350" y="2871125"/>
            <a:ext cx="1515380" cy="39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algn="ctr"/>
            <a:r>
              <a:rPr lang="de-DE" sz="1200" err="1">
                <a:solidFill>
                  <a:schemeClr val="tx2"/>
                </a:solidFill>
              </a:rPr>
              <a:t>Calculate</a:t>
            </a:r>
            <a:r>
              <a:rPr lang="de-DE" sz="1200">
                <a:solidFill>
                  <a:schemeClr val="tx2"/>
                </a:solidFill>
              </a:rPr>
              <a:t> </a:t>
            </a:r>
            <a:br>
              <a:rPr lang="de-DE" sz="1200">
                <a:solidFill>
                  <a:schemeClr val="tx2"/>
                </a:solidFill>
              </a:rPr>
            </a:br>
            <a:r>
              <a:rPr lang="de-DE" sz="1200" err="1">
                <a:solidFill>
                  <a:schemeClr val="tx2"/>
                </a:solidFill>
              </a:rPr>
              <a:t>signals</a:t>
            </a:r>
            <a:r>
              <a:rPr lang="de-DE" sz="1200">
                <a:solidFill>
                  <a:schemeClr val="tx2"/>
                </a:solidFill>
              </a:rPr>
              <a:t> &amp; </a:t>
            </a:r>
            <a:r>
              <a:rPr lang="de-DE" sz="1200" err="1">
                <a:solidFill>
                  <a:schemeClr val="tx2"/>
                </a:solidFill>
              </a:rPr>
              <a:t>transactions</a:t>
            </a:r>
            <a:br>
              <a:rPr lang="de-DE" sz="1200">
                <a:solidFill>
                  <a:schemeClr val="tx2"/>
                </a:solidFill>
              </a:rPr>
            </a:br>
            <a:r>
              <a:rPr lang="de-DE" sz="1200" err="1">
                <a:solidFill>
                  <a:schemeClr val="tx2"/>
                </a:solidFill>
              </a:rPr>
              <a:t>historically</a:t>
            </a:r>
            <a:endParaRPr lang="de-DE" sz="1200">
              <a:solidFill>
                <a:schemeClr val="tx2"/>
              </a:solidFill>
            </a:endParaRPr>
          </a:p>
        </p:txBody>
      </p:sp>
      <p:cxnSp>
        <p:nvCxnSpPr>
          <p:cNvPr id="98" name="Verbinder: gewinkelt 97">
            <a:extLst>
              <a:ext uri="{FF2B5EF4-FFF2-40B4-BE49-F238E27FC236}">
                <a16:creationId xmlns:a16="http://schemas.microsoft.com/office/drawing/2014/main" id="{BB753A53-057D-7EF3-3D7B-752A9486AC56}"/>
              </a:ext>
            </a:extLst>
          </p:cNvPr>
          <p:cNvCxnSpPr>
            <a:cxnSpLocks/>
            <a:stCxn id="14" idx="2"/>
            <a:endCxn id="21" idx="0"/>
          </p:cNvCxnSpPr>
          <p:nvPr/>
        </p:nvCxnSpPr>
        <p:spPr>
          <a:xfrm rot="5400000">
            <a:off x="3365393" y="-138670"/>
            <a:ext cx="729225" cy="3406631"/>
          </a:xfrm>
          <a:prstGeom prst="bentConnector3">
            <a:avLst>
              <a:gd name="adj1" fmla="val 60450"/>
            </a:avLst>
          </a:prstGeom>
          <a:ln>
            <a:solidFill>
              <a:srgbClr val="1515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feld 94">
            <a:extLst>
              <a:ext uri="{FF2B5EF4-FFF2-40B4-BE49-F238E27FC236}">
                <a16:creationId xmlns:a16="http://schemas.microsoft.com/office/drawing/2014/main" id="{CD85F046-828D-AAD1-F29B-390EA1C1F125}"/>
              </a:ext>
            </a:extLst>
          </p:cNvPr>
          <p:cNvSpPr txBox="1"/>
          <p:nvPr/>
        </p:nvSpPr>
        <p:spPr bwMode="auto">
          <a:xfrm>
            <a:off x="688151" y="1265143"/>
            <a:ext cx="1322969" cy="22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Start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trading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process</a:t>
            </a:r>
            <a:endParaRPr lang="de-DE" sz="120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6" name="Textfeld 95">
            <a:extLst>
              <a:ext uri="{FF2B5EF4-FFF2-40B4-BE49-F238E27FC236}">
                <a16:creationId xmlns:a16="http://schemas.microsoft.com/office/drawing/2014/main" id="{06D2301E-F5BC-4D71-8594-8C2C7C9854AE}"/>
              </a:ext>
            </a:extLst>
          </p:cNvPr>
          <p:cNvSpPr txBox="1"/>
          <p:nvPr/>
        </p:nvSpPr>
        <p:spPr bwMode="auto">
          <a:xfrm>
            <a:off x="7919096" y="1265143"/>
            <a:ext cx="920464" cy="22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Start backtest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33D1F3B8-2861-866C-1F44-23CE633998E6}"/>
              </a:ext>
            </a:extLst>
          </p:cNvPr>
          <p:cNvSpPr txBox="1"/>
          <p:nvPr/>
        </p:nvSpPr>
        <p:spPr bwMode="auto">
          <a:xfrm>
            <a:off x="3970311" y="1265143"/>
            <a:ext cx="1447650" cy="22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Start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signal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calculation</a:t>
            </a:r>
            <a:endParaRPr lang="de-DE" sz="120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07" name="Textfeld 106">
            <a:extLst>
              <a:ext uri="{FF2B5EF4-FFF2-40B4-BE49-F238E27FC236}">
                <a16:creationId xmlns:a16="http://schemas.microsoft.com/office/drawing/2014/main" id="{1EEE0B12-DA3F-B349-EA1D-173F71630F15}"/>
              </a:ext>
            </a:extLst>
          </p:cNvPr>
          <p:cNvSpPr txBox="1"/>
          <p:nvPr/>
        </p:nvSpPr>
        <p:spPr bwMode="auto">
          <a:xfrm>
            <a:off x="2568055" y="4649334"/>
            <a:ext cx="892590" cy="22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Build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proposal</a:t>
            </a:r>
            <a:endParaRPr lang="de-DE" sz="120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id="{5039B08C-8DBC-2479-18B2-31961F95FF9A}"/>
              </a:ext>
            </a:extLst>
          </p:cNvPr>
          <p:cNvSpPr txBox="1"/>
          <p:nvPr/>
        </p:nvSpPr>
        <p:spPr bwMode="auto">
          <a:xfrm>
            <a:off x="8929005" y="4002013"/>
            <a:ext cx="1320119" cy="22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algn="ctr"/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Calculate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 backtest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results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 and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statistics</a:t>
            </a:r>
            <a:endParaRPr lang="de-DE" sz="120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110" name="Verbinder: gewinkelt 109">
            <a:extLst>
              <a:ext uri="{FF2B5EF4-FFF2-40B4-BE49-F238E27FC236}">
                <a16:creationId xmlns:a16="http://schemas.microsoft.com/office/drawing/2014/main" id="{7AE16D84-ADE2-3BD8-9DD1-BA5C82A58AC8}"/>
              </a:ext>
            </a:extLst>
          </p:cNvPr>
          <p:cNvCxnSpPr>
            <a:cxnSpLocks/>
            <a:stCxn id="116" idx="3"/>
          </p:cNvCxnSpPr>
          <p:nvPr/>
        </p:nvCxnSpPr>
        <p:spPr>
          <a:xfrm flipV="1">
            <a:off x="6519910" y="3603808"/>
            <a:ext cx="2061233" cy="1293954"/>
          </a:xfrm>
          <a:prstGeom prst="bentConnector3">
            <a:avLst>
              <a:gd name="adj1" fmla="val 29124"/>
            </a:avLst>
          </a:prstGeom>
          <a:ln>
            <a:solidFill>
              <a:srgbClr val="1515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feld 115">
            <a:extLst>
              <a:ext uri="{FF2B5EF4-FFF2-40B4-BE49-F238E27FC236}">
                <a16:creationId xmlns:a16="http://schemas.microsoft.com/office/drawing/2014/main" id="{55E69010-D707-827F-9147-05C7481C68B8}"/>
              </a:ext>
            </a:extLst>
          </p:cNvPr>
          <p:cNvSpPr txBox="1"/>
          <p:nvPr/>
        </p:nvSpPr>
        <p:spPr bwMode="auto">
          <a:xfrm>
            <a:off x="4353321" y="4528186"/>
            <a:ext cx="2166589" cy="73915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endParaRPr lang="de-DE"/>
          </a:p>
        </p:txBody>
      </p:sp>
      <p:cxnSp>
        <p:nvCxnSpPr>
          <p:cNvPr id="131" name="Verbinder: gewinkelt 130">
            <a:extLst>
              <a:ext uri="{FF2B5EF4-FFF2-40B4-BE49-F238E27FC236}">
                <a16:creationId xmlns:a16="http://schemas.microsoft.com/office/drawing/2014/main" id="{98C4E8CF-1AA7-59E2-453A-66AFBBC9272C}"/>
              </a:ext>
            </a:extLst>
          </p:cNvPr>
          <p:cNvCxnSpPr>
            <a:cxnSpLocks/>
            <a:stCxn id="116" idx="2"/>
            <a:endCxn id="41" idx="1"/>
          </p:cNvCxnSpPr>
          <p:nvPr/>
        </p:nvCxnSpPr>
        <p:spPr>
          <a:xfrm rot="5400000">
            <a:off x="4236143" y="4750101"/>
            <a:ext cx="683237" cy="1717711"/>
          </a:xfrm>
          <a:prstGeom prst="bentConnector3">
            <a:avLst>
              <a:gd name="adj1" fmla="val 50000"/>
            </a:avLst>
          </a:prstGeom>
          <a:ln>
            <a:solidFill>
              <a:srgbClr val="1515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Verbinder: gewinkelt 133">
            <a:extLst>
              <a:ext uri="{FF2B5EF4-FFF2-40B4-BE49-F238E27FC236}">
                <a16:creationId xmlns:a16="http://schemas.microsoft.com/office/drawing/2014/main" id="{6AC710FC-74A5-A794-865A-C5FC41ABAD45}"/>
              </a:ext>
            </a:extLst>
          </p:cNvPr>
          <p:cNvCxnSpPr>
            <a:cxnSpLocks/>
            <a:stCxn id="37" idx="2"/>
            <a:endCxn id="41" idx="1"/>
          </p:cNvCxnSpPr>
          <p:nvPr/>
        </p:nvCxnSpPr>
        <p:spPr>
          <a:xfrm rot="16200000" flipH="1">
            <a:off x="2515402" y="4747071"/>
            <a:ext cx="714791" cy="1692216"/>
          </a:xfrm>
          <a:prstGeom prst="bentConnector3">
            <a:avLst>
              <a:gd name="adj1" fmla="val 51999"/>
            </a:avLst>
          </a:prstGeom>
          <a:ln>
            <a:solidFill>
              <a:srgbClr val="1515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Verbinder: gewinkelt 137">
            <a:extLst>
              <a:ext uri="{FF2B5EF4-FFF2-40B4-BE49-F238E27FC236}">
                <a16:creationId xmlns:a16="http://schemas.microsoft.com/office/drawing/2014/main" id="{65FAB893-6235-078E-5A7C-9AD37D64B7E3}"/>
              </a:ext>
            </a:extLst>
          </p:cNvPr>
          <p:cNvCxnSpPr>
            <a:cxnSpLocks/>
            <a:stCxn id="39" idx="2"/>
            <a:endCxn id="50" idx="1"/>
          </p:cNvCxnSpPr>
          <p:nvPr/>
        </p:nvCxnSpPr>
        <p:spPr>
          <a:xfrm rot="5400000">
            <a:off x="7625244" y="4766075"/>
            <a:ext cx="683238" cy="1685762"/>
          </a:xfrm>
          <a:prstGeom prst="bentConnector3">
            <a:avLst>
              <a:gd name="adj1" fmla="val 50000"/>
            </a:avLst>
          </a:prstGeom>
          <a:ln>
            <a:solidFill>
              <a:srgbClr val="1515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Gerade Verbindung mit Pfeil 143">
            <a:extLst>
              <a:ext uri="{FF2B5EF4-FFF2-40B4-BE49-F238E27FC236}">
                <a16:creationId xmlns:a16="http://schemas.microsoft.com/office/drawing/2014/main" id="{92034C0D-3EED-DB56-7D07-E9127865E081}"/>
              </a:ext>
            </a:extLst>
          </p:cNvPr>
          <p:cNvCxnSpPr>
            <a:cxnSpLocks/>
          </p:cNvCxnSpPr>
          <p:nvPr/>
        </p:nvCxnSpPr>
        <p:spPr>
          <a:xfrm>
            <a:off x="5433321" y="4225498"/>
            <a:ext cx="0" cy="302688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feld 152">
            <a:extLst>
              <a:ext uri="{FF2B5EF4-FFF2-40B4-BE49-F238E27FC236}">
                <a16:creationId xmlns:a16="http://schemas.microsoft.com/office/drawing/2014/main" id="{B3DAE9F7-0F7E-D1B3-98E4-C37D1FBD9304}"/>
              </a:ext>
            </a:extLst>
          </p:cNvPr>
          <p:cNvSpPr txBox="1"/>
          <p:nvPr/>
        </p:nvSpPr>
        <p:spPr bwMode="auto">
          <a:xfrm>
            <a:off x="1949882" y="6921715"/>
            <a:ext cx="3549510" cy="22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pPr algn="ctr"/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Notify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 PM,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display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 in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trading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app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use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for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calculations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, …</a:t>
            </a:r>
          </a:p>
        </p:txBody>
      </p:sp>
      <p:sp>
        <p:nvSpPr>
          <p:cNvPr id="154" name="Textfeld 153">
            <a:extLst>
              <a:ext uri="{FF2B5EF4-FFF2-40B4-BE49-F238E27FC236}">
                <a16:creationId xmlns:a16="http://schemas.microsoft.com/office/drawing/2014/main" id="{97211908-B5A2-AFDE-67D0-6780EE6F42FC}"/>
              </a:ext>
            </a:extLst>
          </p:cNvPr>
          <p:cNvSpPr txBox="1"/>
          <p:nvPr/>
        </p:nvSpPr>
        <p:spPr bwMode="auto">
          <a:xfrm>
            <a:off x="5602750" y="6905901"/>
            <a:ext cx="3071634" cy="22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rtlCol="0" anchor="t" anchorCtr="0" upright="1">
            <a:noAutofit/>
          </a:bodyPr>
          <a:lstStyle/>
          <a:p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Analyse in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dashboards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use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for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 pitch </a:t>
            </a:r>
            <a:r>
              <a:rPr lang="de-DE" sz="1200" err="1">
                <a:solidFill>
                  <a:schemeClr val="tx1">
                    <a:lumMod val="50000"/>
                  </a:schemeClr>
                </a:solidFill>
              </a:rPr>
              <a:t>decks</a:t>
            </a:r>
            <a:r>
              <a:rPr lang="de-DE" sz="1200">
                <a:solidFill>
                  <a:schemeClr val="tx1">
                    <a:lumMod val="50000"/>
                  </a:schemeClr>
                </a:solidFill>
              </a:rPr>
              <a:t>, …</a:t>
            </a:r>
          </a:p>
        </p:txBody>
      </p:sp>
      <p:cxnSp>
        <p:nvCxnSpPr>
          <p:cNvPr id="156" name="Gerade Verbindung mit Pfeil 155">
            <a:extLst>
              <a:ext uri="{FF2B5EF4-FFF2-40B4-BE49-F238E27FC236}">
                <a16:creationId xmlns:a16="http://schemas.microsoft.com/office/drawing/2014/main" id="{EEFBFD2C-68B9-ABA4-4855-F1D943E7A7B3}"/>
              </a:ext>
            </a:extLst>
          </p:cNvPr>
          <p:cNvCxnSpPr>
            <a:cxnSpLocks/>
          </p:cNvCxnSpPr>
          <p:nvPr/>
        </p:nvCxnSpPr>
        <p:spPr>
          <a:xfrm>
            <a:off x="3718214" y="6569875"/>
            <a:ext cx="0" cy="3420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Gerade Verbindung mit Pfeil 156">
            <a:extLst>
              <a:ext uri="{FF2B5EF4-FFF2-40B4-BE49-F238E27FC236}">
                <a16:creationId xmlns:a16="http://schemas.microsoft.com/office/drawing/2014/main" id="{7D1EF9B6-BB1A-7A67-4ED7-1E9217A037CC}"/>
              </a:ext>
            </a:extLst>
          </p:cNvPr>
          <p:cNvCxnSpPr>
            <a:cxnSpLocks/>
          </p:cNvCxnSpPr>
          <p:nvPr/>
        </p:nvCxnSpPr>
        <p:spPr>
          <a:xfrm>
            <a:off x="7121096" y="6569875"/>
            <a:ext cx="0" cy="3420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Gruppieren 157">
            <a:extLst>
              <a:ext uri="{FF2B5EF4-FFF2-40B4-BE49-F238E27FC236}">
                <a16:creationId xmlns:a16="http://schemas.microsoft.com/office/drawing/2014/main" id="{E5DB2BEE-5A25-E538-0098-2ECC14996611}"/>
              </a:ext>
            </a:extLst>
          </p:cNvPr>
          <p:cNvGrpSpPr/>
          <p:nvPr/>
        </p:nvGrpSpPr>
        <p:grpSpPr>
          <a:xfrm>
            <a:off x="3321179" y="2517947"/>
            <a:ext cx="3477571" cy="2573995"/>
            <a:chOff x="1414391" y="3513636"/>
            <a:chExt cx="3477571" cy="2573995"/>
          </a:xfrm>
        </p:grpSpPr>
        <p:sp>
          <p:nvSpPr>
            <p:cNvPr id="159" name="Rechteck 158">
              <a:extLst>
                <a:ext uri="{FF2B5EF4-FFF2-40B4-BE49-F238E27FC236}">
                  <a16:creationId xmlns:a16="http://schemas.microsoft.com/office/drawing/2014/main" id="{6A1B8285-E1E2-2548-5056-ABA20D87EB05}"/>
                </a:ext>
              </a:extLst>
            </p:cNvPr>
            <p:cNvSpPr/>
            <p:nvPr/>
          </p:nvSpPr>
          <p:spPr>
            <a:xfrm>
              <a:off x="2164080" y="3513636"/>
              <a:ext cx="2727882" cy="1848392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60" name="Grafik 159">
              <a:extLst>
                <a:ext uri="{FF2B5EF4-FFF2-40B4-BE49-F238E27FC236}">
                  <a16:creationId xmlns:a16="http://schemas.microsoft.com/office/drawing/2014/main" id="{5A8A6C45-2282-AC7A-D2F3-C37597E34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14391" y="4568457"/>
              <a:ext cx="1519174" cy="1519174"/>
            </a:xfrm>
            <a:prstGeom prst="rect">
              <a:avLst/>
            </a:prstGeom>
          </p:spPr>
        </p:pic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51ECB15C-E321-341D-3E3C-82E2E3828A73}"/>
              </a:ext>
            </a:extLst>
          </p:cNvPr>
          <p:cNvGrpSpPr/>
          <p:nvPr/>
        </p:nvGrpSpPr>
        <p:grpSpPr>
          <a:xfrm>
            <a:off x="1788870" y="63045"/>
            <a:ext cx="475639" cy="583285"/>
            <a:chOff x="1774877" y="86298"/>
            <a:chExt cx="475639" cy="583285"/>
          </a:xfrm>
        </p:grpSpPr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26288E5C-8A57-EE5A-8359-28C315ED0045}"/>
                </a:ext>
              </a:extLst>
            </p:cNvPr>
            <p:cNvSpPr txBox="1"/>
            <p:nvPr/>
          </p:nvSpPr>
          <p:spPr bwMode="auto">
            <a:xfrm>
              <a:off x="1774877" y="186545"/>
              <a:ext cx="475639" cy="483038"/>
            </a:xfrm>
            <a:prstGeom prst="rect">
              <a:avLst/>
            </a:prstGeom>
            <a:solidFill>
              <a:srgbClr val="DDD9D7"/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  <p:txBody>
            <a:bodyPr rot="0" vert="horz" wrap="square" lIns="0" tIns="0" rIns="0" bIns="0" rtlCol="0" anchor="t" anchorCtr="0" upright="1">
              <a:noAutofit/>
            </a:bodyPr>
            <a:lstStyle/>
            <a:p>
              <a:endParaRPr lang="de-DE"/>
            </a:p>
          </p:txBody>
        </p:sp>
        <p:pic>
          <p:nvPicPr>
            <p:cNvPr id="7" name="Grafik 6" descr="Büromitarbeiter Silhouette">
              <a:extLst>
                <a:ext uri="{FF2B5EF4-FFF2-40B4-BE49-F238E27FC236}">
                  <a16:creationId xmlns:a16="http://schemas.microsoft.com/office/drawing/2014/main" id="{FECAD972-5AC2-77B1-F010-E100211EB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48675" y="285365"/>
              <a:ext cx="328043" cy="349837"/>
            </a:xfrm>
            <a:prstGeom prst="rect">
              <a:avLst/>
            </a:prstGeom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559EF48C-768A-1936-E143-83CE0408FA51}"/>
                </a:ext>
              </a:extLst>
            </p:cNvPr>
            <p:cNvSpPr txBox="1"/>
            <p:nvPr/>
          </p:nvSpPr>
          <p:spPr bwMode="auto">
            <a:xfrm>
              <a:off x="1839259" y="86298"/>
              <a:ext cx="346875" cy="195168"/>
            </a:xfrm>
            <a:prstGeom prst="rect">
              <a:avLst/>
            </a:prstGeom>
            <a:solidFill>
              <a:srgbClr val="DDD9D7"/>
            </a:solidFill>
            <a:ln w="9525">
              <a:solidFill>
                <a:srgbClr val="151515"/>
              </a:solidFill>
              <a:miter lim="800000"/>
              <a:headEnd/>
              <a:tailEnd/>
            </a:ln>
          </p:spPr>
          <p:txBody>
            <a:bodyPr rot="0" vert="horz" wrap="square" lIns="0" tIns="0" rIns="0" bIns="0" rtlCol="0" anchor="ctr" anchorCtr="0" upright="1">
              <a:noAutofit/>
            </a:bodyPr>
            <a:lstStyle/>
            <a:p>
              <a:pPr algn="ctr"/>
              <a:r>
                <a:rPr lang="de-DE" sz="1700"/>
                <a:t>PM</a:t>
              </a:r>
            </a:p>
          </p:txBody>
        </p:sp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13C47076-D779-3405-F2F1-445117AC63ED}"/>
              </a:ext>
            </a:extLst>
          </p:cNvPr>
          <p:cNvGrpSpPr/>
          <p:nvPr/>
        </p:nvGrpSpPr>
        <p:grpSpPr>
          <a:xfrm>
            <a:off x="8602131" y="63045"/>
            <a:ext cx="475639" cy="583285"/>
            <a:chOff x="1774877" y="86298"/>
            <a:chExt cx="475639" cy="583285"/>
          </a:xfrm>
        </p:grpSpPr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887D6BA7-5D7B-F8C6-7C36-54EAC94CE358}"/>
                </a:ext>
              </a:extLst>
            </p:cNvPr>
            <p:cNvSpPr txBox="1"/>
            <p:nvPr/>
          </p:nvSpPr>
          <p:spPr bwMode="auto">
            <a:xfrm>
              <a:off x="1774877" y="186545"/>
              <a:ext cx="475639" cy="483038"/>
            </a:xfrm>
            <a:prstGeom prst="rect">
              <a:avLst/>
            </a:prstGeom>
            <a:solidFill>
              <a:srgbClr val="DDD9D7"/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  <p:txBody>
            <a:bodyPr rot="0" vert="horz" wrap="square" lIns="0" tIns="0" rIns="0" bIns="0" rtlCol="0" anchor="t" anchorCtr="0" upright="1">
              <a:noAutofit/>
            </a:bodyPr>
            <a:lstStyle/>
            <a:p>
              <a:endParaRPr lang="de-DE"/>
            </a:p>
          </p:txBody>
        </p:sp>
        <p:pic>
          <p:nvPicPr>
            <p:cNvPr id="33" name="Grafik 32" descr="Büromitarbeiter Silhouette">
              <a:extLst>
                <a:ext uri="{FF2B5EF4-FFF2-40B4-BE49-F238E27FC236}">
                  <a16:creationId xmlns:a16="http://schemas.microsoft.com/office/drawing/2014/main" id="{4F3DAF13-2CE7-B423-4A23-D1BD5AB71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48675" y="285365"/>
              <a:ext cx="328043" cy="349837"/>
            </a:xfrm>
            <a:prstGeom prst="rect">
              <a:avLst/>
            </a:prstGeom>
          </p:spPr>
        </p:pic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7874FF1E-D241-C676-B8BD-6C66D5037EB0}"/>
                </a:ext>
              </a:extLst>
            </p:cNvPr>
            <p:cNvSpPr txBox="1"/>
            <p:nvPr/>
          </p:nvSpPr>
          <p:spPr bwMode="auto">
            <a:xfrm>
              <a:off x="1839259" y="86298"/>
              <a:ext cx="346875" cy="195168"/>
            </a:xfrm>
            <a:prstGeom prst="rect">
              <a:avLst/>
            </a:prstGeom>
            <a:solidFill>
              <a:srgbClr val="DDD9D7"/>
            </a:solidFill>
            <a:ln w="9525">
              <a:solidFill>
                <a:srgbClr val="151515"/>
              </a:solidFill>
              <a:miter lim="800000"/>
              <a:headEnd/>
              <a:tailEnd/>
            </a:ln>
          </p:spPr>
          <p:txBody>
            <a:bodyPr rot="0" vert="horz" wrap="square" lIns="0" tIns="0" rIns="0" bIns="0" rtlCol="0" anchor="ctr" anchorCtr="0" upright="1">
              <a:noAutofit/>
            </a:bodyPr>
            <a:lstStyle/>
            <a:p>
              <a:pPr algn="ctr"/>
              <a:r>
                <a:rPr lang="de-DE" sz="1700"/>
                <a:t>PM</a:t>
              </a:r>
            </a:p>
          </p:txBody>
        </p: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4E242CF1-8044-42A4-3745-1C0224F0F84A}"/>
              </a:ext>
            </a:extLst>
          </p:cNvPr>
          <p:cNvGrpSpPr/>
          <p:nvPr/>
        </p:nvGrpSpPr>
        <p:grpSpPr>
          <a:xfrm>
            <a:off x="4946132" y="63045"/>
            <a:ext cx="974376" cy="583285"/>
            <a:chOff x="4175474" y="35960"/>
            <a:chExt cx="974376" cy="583285"/>
          </a:xfrm>
        </p:grpSpPr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3058262-2D35-BBA0-EEF4-B80848FF2907}"/>
                </a:ext>
              </a:extLst>
            </p:cNvPr>
            <p:cNvSpPr txBox="1"/>
            <p:nvPr/>
          </p:nvSpPr>
          <p:spPr bwMode="auto">
            <a:xfrm>
              <a:off x="4424842" y="136207"/>
              <a:ext cx="475639" cy="483038"/>
            </a:xfrm>
            <a:prstGeom prst="rect">
              <a:avLst/>
            </a:prstGeom>
            <a:solidFill>
              <a:srgbClr val="DDD9D7"/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  <p:txBody>
            <a:bodyPr rot="0" vert="horz" wrap="square" lIns="0" tIns="0" rIns="0" bIns="0" rtlCol="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C45B84AC-F609-F6BA-3CDD-FD16EE8EC16D}"/>
                </a:ext>
              </a:extLst>
            </p:cNvPr>
            <p:cNvSpPr txBox="1"/>
            <p:nvPr/>
          </p:nvSpPr>
          <p:spPr bwMode="auto">
            <a:xfrm>
              <a:off x="4175474" y="35960"/>
              <a:ext cx="974376" cy="195168"/>
            </a:xfrm>
            <a:prstGeom prst="rect">
              <a:avLst/>
            </a:prstGeom>
            <a:solidFill>
              <a:srgbClr val="DDD9D7"/>
            </a:solidFill>
            <a:ln w="9525">
              <a:solidFill>
                <a:srgbClr val="151515"/>
              </a:solidFill>
              <a:miter lim="800000"/>
              <a:headEnd/>
              <a:tailEnd/>
            </a:ln>
          </p:spPr>
          <p:txBody>
            <a:bodyPr rot="0" vert="horz" wrap="square" lIns="0" tIns="0" rIns="0" bIns="0" rtlCol="0" anchor="ctr" anchorCtr="0" upright="1">
              <a:noAutofit/>
            </a:bodyPr>
            <a:lstStyle/>
            <a:p>
              <a:pPr algn="ctr"/>
              <a:r>
                <a:rPr lang="de-DE" sz="1700"/>
                <a:t>Scheduler</a:t>
              </a:r>
            </a:p>
          </p:txBody>
        </p:sp>
        <p:pic>
          <p:nvPicPr>
            <p:cNvPr id="35" name="Grafik 34" descr="Wiederholen Silhouette">
              <a:extLst>
                <a:ext uri="{FF2B5EF4-FFF2-40B4-BE49-F238E27FC236}">
                  <a16:creationId xmlns:a16="http://schemas.microsoft.com/office/drawing/2014/main" id="{76466E84-641A-45BE-FA31-AAF57EBFF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464661" y="219492"/>
              <a:ext cx="396000" cy="396000"/>
            </a:xfrm>
            <a:prstGeom prst="rect">
              <a:avLst/>
            </a:prstGeom>
          </p:spPr>
        </p:pic>
      </p:grpSp>
      <p:cxnSp>
        <p:nvCxnSpPr>
          <p:cNvPr id="52" name="Gerade Verbindung mit Pfeil 51">
            <a:extLst>
              <a:ext uri="{FF2B5EF4-FFF2-40B4-BE49-F238E27FC236}">
                <a16:creationId xmlns:a16="http://schemas.microsoft.com/office/drawing/2014/main" id="{953F73CA-AC77-65B6-A932-419C99204603}"/>
              </a:ext>
            </a:extLst>
          </p:cNvPr>
          <p:cNvCxnSpPr>
            <a:cxnSpLocks/>
            <a:stCxn id="27" idx="2"/>
            <a:endCxn id="16" idx="0"/>
          </p:cNvCxnSpPr>
          <p:nvPr/>
        </p:nvCxnSpPr>
        <p:spPr>
          <a:xfrm flipH="1">
            <a:off x="8839950" y="646330"/>
            <a:ext cx="1" cy="15770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mit Pfeil 55">
            <a:extLst>
              <a:ext uri="{FF2B5EF4-FFF2-40B4-BE49-F238E27FC236}">
                <a16:creationId xmlns:a16="http://schemas.microsoft.com/office/drawing/2014/main" id="{CB756BE3-E2CF-93A8-E37C-DFE79925E24A}"/>
              </a:ext>
            </a:extLst>
          </p:cNvPr>
          <p:cNvCxnSpPr>
            <a:cxnSpLocks/>
            <a:stCxn id="43" idx="2"/>
            <a:endCxn id="14" idx="0"/>
          </p:cNvCxnSpPr>
          <p:nvPr/>
        </p:nvCxnSpPr>
        <p:spPr>
          <a:xfrm>
            <a:off x="5433320" y="646330"/>
            <a:ext cx="0" cy="15770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58">
            <a:extLst>
              <a:ext uri="{FF2B5EF4-FFF2-40B4-BE49-F238E27FC236}">
                <a16:creationId xmlns:a16="http://schemas.microsoft.com/office/drawing/2014/main" id="{B3ADFCD1-42E0-3699-F284-D6DF9F742A89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 flipH="1">
            <a:off x="2026689" y="646330"/>
            <a:ext cx="1" cy="15770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81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0" grpId="0" animBg="1"/>
      <p:bldP spid="44" grpId="0" animBg="1"/>
      <p:bldP spid="9" grpId="0" animBg="1"/>
      <p:bldP spid="10" grpId="0" animBg="1"/>
      <p:bldP spid="13" grpId="0" animBg="1"/>
      <p:bldP spid="14" grpId="0" animBg="1"/>
      <p:bldP spid="16" grpId="0" animBg="1"/>
      <p:bldP spid="19" grpId="0" animBg="1"/>
      <p:bldP spid="21" grpId="0" animBg="1"/>
      <p:bldP spid="22" grpId="0" animBg="1"/>
      <p:bldP spid="24" grpId="0"/>
      <p:bldP spid="28" grpId="0"/>
      <p:bldP spid="37" grpId="0"/>
      <p:bldP spid="39" grpId="0"/>
      <p:bldP spid="41" grpId="0" animBg="1"/>
      <p:bldP spid="42" grpId="0"/>
      <p:bldP spid="48" grpId="0" animBg="1"/>
      <p:bldP spid="50" grpId="0" animBg="1"/>
      <p:bldP spid="51" grpId="0"/>
      <p:bldP spid="85" grpId="0"/>
      <p:bldP spid="93" grpId="0"/>
      <p:bldP spid="95" grpId="0"/>
      <p:bldP spid="96" grpId="0"/>
      <p:bldP spid="102" grpId="0"/>
      <p:bldP spid="107" grpId="0"/>
      <p:bldP spid="108" grpId="0"/>
      <p:bldP spid="116" grpId="0" animBg="1"/>
      <p:bldP spid="153" grpId="0"/>
      <p:bldP spid="1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E8310F-F2D9-7C1D-313D-F12CB8077E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2C0210F8-3750-B8C9-2A8E-A28BF839E1DA}"/>
              </a:ext>
            </a:extLst>
          </p:cNvPr>
          <p:cNvSpPr/>
          <p:nvPr/>
        </p:nvSpPr>
        <p:spPr>
          <a:xfrm>
            <a:off x="442687" y="88816"/>
            <a:ext cx="9981255" cy="302066"/>
          </a:xfrm>
          <a:custGeom>
            <a:avLst/>
            <a:gdLst>
              <a:gd name="connsiteX0" fmla="*/ 0 w 1698216"/>
              <a:gd name="connsiteY0" fmla="*/ 0 h 517748"/>
              <a:gd name="connsiteX1" fmla="*/ 1698216 w 1698216"/>
              <a:gd name="connsiteY1" fmla="*/ 0 h 517748"/>
              <a:gd name="connsiteX2" fmla="*/ 1698216 w 1698216"/>
              <a:gd name="connsiteY2" fmla="*/ 517748 h 517748"/>
              <a:gd name="connsiteX3" fmla="*/ 0 w 1698216"/>
              <a:gd name="connsiteY3" fmla="*/ 517748 h 517748"/>
              <a:gd name="connsiteX4" fmla="*/ 0 w 1698216"/>
              <a:gd name="connsiteY4" fmla="*/ 0 h 51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8216" h="517748">
                <a:moveTo>
                  <a:pt x="0" y="0"/>
                </a:moveTo>
                <a:lnTo>
                  <a:pt x="1698216" y="0"/>
                </a:lnTo>
                <a:lnTo>
                  <a:pt x="1698216" y="517748"/>
                </a:lnTo>
                <a:lnTo>
                  <a:pt x="0" y="51774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9D004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1700" kern="1200">
                <a:solidFill>
                  <a:srgbClr val="9D004F"/>
                </a:solidFill>
              </a:rPr>
              <a:t>Reallocation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F28F8B8-7D1B-F509-BE11-130019D7BB98}"/>
              </a:ext>
            </a:extLst>
          </p:cNvPr>
          <p:cNvSpPr/>
          <p:nvPr/>
        </p:nvSpPr>
        <p:spPr>
          <a:xfrm>
            <a:off x="442688" y="469205"/>
            <a:ext cx="9981255" cy="3414426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</a:rPr>
              <a:t>Trigger</a:t>
            </a:r>
            <a:r>
              <a:rPr lang="en-US" dirty="0">
                <a:solidFill>
                  <a:schemeClr val="tx1"/>
                </a:solidFill>
              </a:rPr>
              <a:t>: Do we trade today?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Selection</a:t>
            </a:r>
            <a:r>
              <a:rPr lang="en-US" dirty="0">
                <a:solidFill>
                  <a:schemeClr val="tx1"/>
                </a:solidFill>
              </a:rPr>
              <a:t>: Which instrument(s) do we want to trade?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Quantity</a:t>
            </a:r>
            <a:r>
              <a:rPr lang="en-US" dirty="0">
                <a:solidFill>
                  <a:schemeClr val="tx1"/>
                </a:solidFill>
              </a:rPr>
              <a:t>: How many contracts/shares/notional do we want to trade?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Notional</a:t>
            </a:r>
            <a:r>
              <a:rPr lang="en-US" dirty="0">
                <a:solidFill>
                  <a:schemeClr val="tx1"/>
                </a:solidFill>
              </a:rPr>
              <a:t>: What is the reference notional for the trades?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Weight</a:t>
            </a:r>
            <a:r>
              <a:rPr lang="en-US" dirty="0">
                <a:solidFill>
                  <a:schemeClr val="tx1"/>
                </a:solidFill>
              </a:rPr>
              <a:t>: What are the current and target weights (for certain asset categories, currencies, …)?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Action</a:t>
            </a:r>
            <a:r>
              <a:rPr lang="en-US" dirty="0">
                <a:solidFill>
                  <a:schemeClr val="tx1"/>
                </a:solidFill>
              </a:rPr>
              <a:t>: Generate the final trade vector, e.g. by comparing current and target portfolio.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5951F24-6156-C229-3F98-8ABF85DE74C0}"/>
              </a:ext>
            </a:extLst>
          </p:cNvPr>
          <p:cNvSpPr/>
          <p:nvPr/>
        </p:nvSpPr>
        <p:spPr>
          <a:xfrm>
            <a:off x="442688" y="3958663"/>
            <a:ext cx="9981255" cy="3151834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u="sng" dirty="0">
                <a:solidFill>
                  <a:schemeClr val="tx1"/>
                </a:solidFill>
              </a:rPr>
              <a:t>Example: Corporate Bond Strategy</a:t>
            </a:r>
            <a:br>
              <a:rPr lang="en-US" u="sng" dirty="0">
                <a:solidFill>
                  <a:schemeClr val="tx1"/>
                </a:solidFill>
              </a:rPr>
            </a:br>
            <a:br>
              <a:rPr lang="en-US" u="sng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Notional</a:t>
            </a:r>
            <a:r>
              <a:rPr lang="en-US" dirty="0">
                <a:solidFill>
                  <a:schemeClr val="tx1"/>
                </a:solidFill>
              </a:rPr>
              <a:t>: Determine how much we want to invest, e.g., EUR 100 Mio.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Selection</a:t>
            </a:r>
            <a:r>
              <a:rPr lang="en-US" dirty="0">
                <a:solidFill>
                  <a:schemeClr val="tx1"/>
                </a:solidFill>
              </a:rPr>
              <a:t>: Create an optimal portfolio of N bonds with the highest expected return given portfolio constraints (risk, ESG)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 derive optimal quantity from optimal weights and target notional.</a:t>
            </a:r>
            <a:endParaRPr lang="en-US" dirty="0">
              <a:solidFill>
                <a:schemeClr val="tx1"/>
              </a:solidFill>
            </a:endParaRPr>
          </a:p>
          <a:p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Trigger</a:t>
            </a:r>
            <a:r>
              <a:rPr lang="en-US" dirty="0">
                <a:solidFill>
                  <a:schemeClr val="tx1"/>
                </a:solidFill>
              </a:rPr>
              <a:t>: Compare the optimal portfolio quantity to the current portfolio quantity.</a:t>
            </a:r>
          </a:p>
          <a:p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Action</a:t>
            </a:r>
            <a:r>
              <a:rPr lang="en-US" dirty="0">
                <a:solidFill>
                  <a:schemeClr val="tx1"/>
                </a:solidFill>
              </a:rPr>
              <a:t>: Derive the final trade vector including quantity and security prices.</a:t>
            </a:r>
          </a:p>
        </p:txBody>
      </p:sp>
    </p:spTree>
    <p:extLst>
      <p:ext uri="{BB962C8B-B14F-4D97-AF65-F5344CB8AC3E}">
        <p14:creationId xmlns:p14="http://schemas.microsoft.com/office/powerpoint/2010/main" val="76040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22918D6-7F39-04AA-EC13-EFB42ACCE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de-DE" smtClean="0"/>
              <a:pPr/>
              <a:t>22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10F473A-939C-701B-8B2C-6C641D149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657"/>
            <a:ext cx="10691813" cy="688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10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3BC36-CDF2-5DB4-6C36-578BFAA8C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40B93D-E4A1-9752-FADF-0DEDC215CC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6000" y="5742000"/>
            <a:ext cx="360000" cy="719656"/>
          </a:xfrm>
        </p:spPr>
        <p:txBody>
          <a:bodyPr anchor="ctr"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3000">
                <a:solidFill>
                  <a:srgbClr val="9D00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192478B-46FC-244C-F81F-7FFCC32EA57A}"/>
              </a:ext>
            </a:extLst>
          </p:cNvPr>
          <p:cNvSpPr txBox="1"/>
          <p:nvPr/>
        </p:nvSpPr>
        <p:spPr bwMode="auto">
          <a:xfrm>
            <a:off x="1529906" y="5742000"/>
            <a:ext cx="3600000" cy="7196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85750" marR="0" indent="-285750" defTabSz="779949" fontAlgn="auto">
              <a:lnSpc>
                <a:spcPts val="21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/>
            </a:lvl1pPr>
            <a:lvl2pPr marL="584962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2047"/>
            </a:lvl2pPr>
            <a:lvl3pPr marL="974937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706"/>
            </a:lvl3pPr>
            <a:lvl4pPr marL="1364911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4pPr>
            <a:lvl5pPr marL="1754886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5pPr>
            <a:lvl6pPr marL="2144860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6pPr>
            <a:lvl7pPr marL="2534834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7pPr>
            <a:lvl8pPr marL="2924809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8pPr>
            <a:lvl9pPr marL="3314783" indent="-194988" defTabSz="779949">
              <a:lnSpc>
                <a:spcPct val="90000"/>
              </a:lnSpc>
              <a:spcBef>
                <a:spcPts val="426"/>
              </a:spcBef>
              <a:buFont typeface="Arial" panose="020B0604020202020204" pitchFamily="34" charset="0"/>
              <a:buChar char="•"/>
              <a:defRPr sz="1536"/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13814179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9D322-CED5-3715-F271-C7D758C09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C7EB128-D2C8-7CF5-9F08-34F6190D39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95832A2-839F-E2C4-A48E-D95B271888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3B7A52E-7D19-5FE6-F18F-B0B1733A5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2579DB-CBE9-4C7B-AEBA-4694FD4C2E87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CF02B8A-3821-07AA-AFCD-165B394CDB43}"/>
              </a:ext>
            </a:extLst>
          </p:cNvPr>
          <p:cNvSpPr/>
          <p:nvPr/>
        </p:nvSpPr>
        <p:spPr>
          <a:xfrm>
            <a:off x="-101600" y="-101600"/>
            <a:ext cx="10945091" cy="7379855"/>
          </a:xfrm>
          <a:prstGeom prst="rect">
            <a:avLst/>
          </a:prstGeom>
          <a:solidFill>
            <a:srgbClr val="0101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 descr="Ein Bild, das Schrift, Text, Grafiken, Logo enthält.&#10;&#10;Automatisch generierte Beschreibung">
            <a:extLst>
              <a:ext uri="{FF2B5EF4-FFF2-40B4-BE49-F238E27FC236}">
                <a16:creationId xmlns:a16="http://schemas.microsoft.com/office/drawing/2014/main" id="{EA66ADAB-557B-D23C-4C9A-125612F8B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907" y="2932906"/>
            <a:ext cx="45720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60899"/>
      </p:ext>
    </p:extLst>
  </p:cSld>
  <p:clrMapOvr>
    <a:masterClrMapping/>
  </p:clrMapOvr>
</p:sld>
</file>

<file path=ppt/theme/theme1.xml><?xml version="1.0" encoding="utf-8"?>
<a:theme xmlns:a="http://schemas.openxmlformats.org/drawingml/2006/main" name="finccam">
  <a:themeElements>
    <a:clrScheme name="finccam">
      <a:dk1>
        <a:srgbClr val="373636"/>
      </a:dk1>
      <a:lt1>
        <a:sysClr val="window" lastClr="FFFFFF"/>
      </a:lt1>
      <a:dk2>
        <a:srgbClr val="373636"/>
      </a:dk2>
      <a:lt2>
        <a:srgbClr val="FFFFFF"/>
      </a:lt2>
      <a:accent1>
        <a:srgbClr val="96857C"/>
      </a:accent1>
      <a:accent2>
        <a:srgbClr val="96857C"/>
      </a:accent2>
      <a:accent3>
        <a:srgbClr val="96857C"/>
      </a:accent3>
      <a:accent4>
        <a:srgbClr val="96857C"/>
      </a:accent4>
      <a:accent5>
        <a:srgbClr val="96857C"/>
      </a:accent5>
      <a:accent6>
        <a:srgbClr val="96857C"/>
      </a:accent6>
      <a:hlink>
        <a:srgbClr val="96857C"/>
      </a:hlink>
      <a:folHlink>
        <a:srgbClr val="954F72"/>
      </a:folHlink>
    </a:clrScheme>
    <a:fontScheme name="KH Standardschrift Palanquin">
      <a:majorFont>
        <a:latin typeface="Palanquin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rot="0" vert="horz" wrap="square" lIns="0" tIns="0" rIns="0" bIns="0" anchor="t" anchorCtr="0" upright="1">
        <a:noAutofit/>
      </a:bodyPr>
      <a:lstStyle/>
    </a:txDef>
  </a:objectDefaults>
  <a:extraClrSchemeLst/>
  <a:extLst>
    <a:ext uri="{05A4C25C-085E-4340-85A3-A5531E510DB2}">
      <thm15:themeFamily xmlns:thm15="http://schemas.microsoft.com/office/thememl/2012/main" name="Finccam_PP_Vorlage.potx" id="{C6DD15B2-A04B-48B5-91C1-9A5ED0609BBE}" vid="{E0C7EC51-8EDC-4912-91FA-69911A633A3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7489119F73B3448717C74E277D2169" ma:contentTypeVersion="20" ma:contentTypeDescription="Create a new document." ma:contentTypeScope="" ma:versionID="5e2c944f776007d7db956010f262b53a">
  <xsd:schema xmlns:xsd="http://www.w3.org/2001/XMLSchema" xmlns:xs="http://www.w3.org/2001/XMLSchema" xmlns:p="http://schemas.microsoft.com/office/2006/metadata/properties" xmlns:ns2="a6f8c6df-608d-45b2-967e-d65dc432b34a" xmlns:ns3="d62f0391-ffe4-4ce2-9cd4-68c81aee95db" targetNamespace="http://schemas.microsoft.com/office/2006/metadata/properties" ma:root="true" ma:fieldsID="7cff0a95cff36d7c94cdb25ad66443c7" ns2:_="" ns3:_="">
    <xsd:import namespace="a6f8c6df-608d-45b2-967e-d65dc432b34a"/>
    <xsd:import namespace="d62f0391-ffe4-4ce2-9cd4-68c81aee95d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f8c6df-608d-45b2-967e-d65dc432b34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2d613a5-3620-4353-99a8-0fd5424a0550}" ma:internalName="TaxCatchAll" ma:showField="CatchAllData" ma:web="a6f8c6df-608d-45b2-967e-d65dc432b3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2f0391-ffe4-4ce2-9cd4-68c81aee95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722216-1d52-4804-b4ad-88c214400c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62f0391-ffe4-4ce2-9cd4-68c81aee95db">
      <Terms xmlns="http://schemas.microsoft.com/office/infopath/2007/PartnerControls"/>
    </lcf76f155ced4ddcb4097134ff3c332f>
    <TaxCatchAll xmlns="a6f8c6df-608d-45b2-967e-d65dc432b34a" xsi:nil="true"/>
    <SharedWithUsers xmlns="a6f8c6df-608d-45b2-967e-d65dc432b34a">
      <UserInfo>
        <DisplayName>finccam GmbH Members</DisplayName>
        <AccountId>94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F2CE36F5-6077-4BB3-A364-5D08EC5AD4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2E68A4-8FD7-4691-9CC2-7CEBBE8DAB32}">
  <ds:schemaRefs>
    <ds:schemaRef ds:uri="a6f8c6df-608d-45b2-967e-d65dc432b34a"/>
    <ds:schemaRef ds:uri="d62f0391-ffe4-4ce2-9cd4-68c81aee95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D3EECB3-520C-46A1-87C7-4F59BDF19307}">
  <ds:schemaRefs>
    <ds:schemaRef ds:uri="a6f8c6df-608d-45b2-967e-d65dc432b34a"/>
    <ds:schemaRef ds:uri="d62f0391-ffe4-4ce2-9cd4-68c81aee95db"/>
    <ds:schemaRef ds:uri="e17ee9cd-d0d6-4bbb-903f-bfda9bff69d9"/>
    <ds:schemaRef ds:uri="e385ea24-e68c-43e9-8541-17eec79245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2383</Words>
  <Application>Microsoft Office PowerPoint</Application>
  <PresentationFormat>Benutzerdefiniert</PresentationFormat>
  <Paragraphs>316</Paragraphs>
  <Slides>24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1" baseType="lpstr">
      <vt:lpstr>Calibri</vt:lpstr>
      <vt:lpstr>Arial</vt:lpstr>
      <vt:lpstr>Wingdings</vt:lpstr>
      <vt:lpstr>Calibri Light</vt:lpstr>
      <vt:lpstr>Times New Roman</vt:lpstr>
      <vt:lpstr>Cambria Math</vt:lpstr>
      <vt:lpstr>finccam</vt:lpstr>
      <vt:lpstr>PowerPoint-Präsentation</vt:lpstr>
      <vt:lpstr>PowerPoint-Präsentation</vt:lpstr>
      <vt:lpstr>PowerPoint-Präsentation</vt:lpstr>
      <vt:lpstr>finccam meets StaDS @ Work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finccam EQ Tail Protect Strategie  In Aktien investiert bleiben – auch bei schwarzen Schwänen</dc:title>
  <dc:creator/>
  <cp:revision>1</cp:revision>
  <dcterms:created xsi:type="dcterms:W3CDTF">2019-01-25T10:50:28Z</dcterms:created>
  <dcterms:modified xsi:type="dcterms:W3CDTF">2024-11-06T09:07:12Z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0x010100CA7489119F73B3448717C74E277D2169</vt:lpwstr>
  </property>
</Properties>
</file>